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9"/>
  </p:notesMasterIdLst>
  <p:sldIdLst>
    <p:sldId id="256" r:id="rId2"/>
    <p:sldId id="297" r:id="rId3"/>
    <p:sldId id="257" r:id="rId4"/>
    <p:sldId id="263" r:id="rId5"/>
    <p:sldId id="268" r:id="rId6"/>
    <p:sldId id="264" r:id="rId7"/>
    <p:sldId id="259" r:id="rId8"/>
    <p:sldId id="258" r:id="rId9"/>
    <p:sldId id="267" r:id="rId10"/>
    <p:sldId id="271" r:id="rId11"/>
    <p:sldId id="272" r:id="rId12"/>
    <p:sldId id="261" r:id="rId13"/>
    <p:sldId id="269" r:id="rId14"/>
    <p:sldId id="270" r:id="rId15"/>
    <p:sldId id="292" r:id="rId16"/>
    <p:sldId id="265" r:id="rId17"/>
    <p:sldId id="273" r:id="rId18"/>
    <p:sldId id="293" r:id="rId19"/>
    <p:sldId id="304" r:id="rId20"/>
    <p:sldId id="291" r:id="rId21"/>
    <p:sldId id="302" r:id="rId22"/>
    <p:sldId id="295" r:id="rId23"/>
    <p:sldId id="262" r:id="rId24"/>
    <p:sldId id="266" r:id="rId25"/>
    <p:sldId id="301" r:id="rId26"/>
    <p:sldId id="312" r:id="rId27"/>
    <p:sldId id="298" r:id="rId28"/>
    <p:sldId id="294" r:id="rId29"/>
    <p:sldId id="296" r:id="rId30"/>
    <p:sldId id="299" r:id="rId31"/>
    <p:sldId id="303" r:id="rId32"/>
    <p:sldId id="305" r:id="rId33"/>
    <p:sldId id="311" r:id="rId34"/>
    <p:sldId id="306" r:id="rId35"/>
    <p:sldId id="309" r:id="rId36"/>
    <p:sldId id="307" r:id="rId37"/>
    <p:sldId id="310" r:id="rId38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1392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ddb5145df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ddb5145dfc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ddb5145dfc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ddb5145dfc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ddb5145dfc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ddb5145dfc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ddb5145df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ddb5145df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ddb5145dfc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ddb5145dfc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ddb5145dfc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ddb5145dfc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>
          <a:extLst>
            <a:ext uri="{FF2B5EF4-FFF2-40B4-BE49-F238E27FC236}">
              <a16:creationId xmlns:a16="http://schemas.microsoft.com/office/drawing/2014/main" id="{34CF4630-5C30-376F-CD20-3967A36E4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ddb5145dfc_0_15:notes">
            <a:extLst>
              <a:ext uri="{FF2B5EF4-FFF2-40B4-BE49-F238E27FC236}">
                <a16:creationId xmlns:a16="http://schemas.microsoft.com/office/drawing/2014/main" id="{D3ECB40C-7CCD-1FD2-9CED-C5721106E9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ddb5145dfc_0_15:notes">
            <a:extLst>
              <a:ext uri="{FF2B5EF4-FFF2-40B4-BE49-F238E27FC236}">
                <a16:creationId xmlns:a16="http://schemas.microsoft.com/office/drawing/2014/main" id="{F178D6CE-7F0E-80D3-A0B9-42EF7AE242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9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ddb5145dfc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ddb5145dfc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BE83ED81-BEB6-0F98-25E0-12F679FB2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9B6052C7-1901-5138-F7FC-C4DA0C7FFC4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2AB587D9-79BB-E8DE-9B10-BEFFF7834EB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542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E8857D46-CB70-4457-2E4C-14E7D93D2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200EA74E-EEC1-9570-84B9-0B27FF5BDA2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BF2B5D1E-3648-A04F-FCD3-EBF7E1A484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324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F57D8727-DB1B-7131-A8EE-DCE09EFE4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57BDF159-B422-3961-A548-C20F98B47C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C3A28A4B-E73A-A47A-2785-19CF612596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73981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>
          <a:extLst>
            <a:ext uri="{FF2B5EF4-FFF2-40B4-BE49-F238E27FC236}">
              <a16:creationId xmlns:a16="http://schemas.microsoft.com/office/drawing/2014/main" id="{F895DDD0-3CEE-9B31-99C5-A6654C57C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ddb5145dfc_0_15:notes">
            <a:extLst>
              <a:ext uri="{FF2B5EF4-FFF2-40B4-BE49-F238E27FC236}">
                <a16:creationId xmlns:a16="http://schemas.microsoft.com/office/drawing/2014/main" id="{7711DACC-B23B-C20B-5B80-806D723D39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ddb5145dfc_0_15:notes">
            <a:extLst>
              <a:ext uri="{FF2B5EF4-FFF2-40B4-BE49-F238E27FC236}">
                <a16:creationId xmlns:a16="http://schemas.microsoft.com/office/drawing/2014/main" id="{16DBE63A-D333-1E18-2E60-B2CDE3E53F6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79900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2527F47D-0729-CFED-8AFC-EE3919555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41E8C971-28BC-80C6-34A3-4572D92CC8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F763FD40-70B8-E3C7-6C82-F0655ABB3A9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66300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59B00ABA-9068-918C-102C-C94F8FFEE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20B7A744-C32F-70AE-5D29-26DC15EF87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534A6552-79AB-E5AB-1E2A-1DC6B22821A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7931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ddb5145df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ddb5145dfc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ddb5145dfc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ddb5145dfc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0F6D3439-72C2-B00D-1CEA-EFBFFA63E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8D91597F-721C-C882-3BA8-64EF29B513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D65C0CC0-A4ED-BCFC-5C58-5137E024A3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30577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46E3FB31-0C4F-132C-70ED-1548A6EF6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964A61E4-F1CA-2309-F1C0-207E6C8886E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25F2CAFA-5C43-19D9-E79D-2396945CD3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67232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135EB1F1-72C0-5B12-924F-1BCF362ED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49BC03D7-A320-FD1E-19FD-DEEF8C6AFD9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8D3FBBB6-7356-71ED-7012-A513D83D8C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27544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61239955-ECCA-1853-68D6-4B2D28FB4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19084EB4-DC53-FDE7-08E1-E26C22DAC06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70344E89-CB09-8105-CA2C-B2DB96641F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81447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AAAA4456-CC32-7729-A8FE-13D7F40D6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81204C4D-CB7A-342C-4C74-DBFB2A6767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9A9D7FA0-96BD-2A61-7F8D-F7DBD60FD8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1363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50A6F705-C8E7-FC75-9A93-671DFB9A4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104FAAED-96FC-9698-8453-AAE53E22282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0FFC7379-52D2-CA64-4B77-7584F7396F6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05676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5D1A8008-D4F9-60E7-E271-6B1BC1358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EFBEB19F-97EB-B267-C23A-8FD2E7DC97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5AA181B6-C374-6114-9CAB-8C85EE908C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52264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2B32FBEC-A320-3602-18C0-689D73A96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5541187C-8FF1-DCFB-B7B8-1307315AD0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15139BE0-CE7D-91CA-0C86-29CD411200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42940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19AEDD68-3906-F85A-F506-D230D7CA0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D9763FA0-8EDE-9E7F-324E-839BA8DC51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E4A5B2D7-D239-713F-CBAD-72B6911895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96965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112F4C48-E7A8-D97C-E46D-3ECDF9E49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3141EA60-5796-F190-8D73-B645BE7A9D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5667C254-3160-8B0F-E0EE-33505BA437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25918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88C0EB59-B504-81CC-63DE-3EC921C74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6B01E380-6E8E-C8A8-512F-6BBD7B7A1A3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FCEF5AA1-905D-DCF7-6D6A-663687901B0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26942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9FC775D7-33B7-FC8D-9D91-CBEA96DDC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27570847-B612-05C9-AB0D-922A39E8AAB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123098DE-5004-4175-EB87-AFC05168225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205845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59A49286-7BC9-7CD4-DA8D-42C886B4F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db5145dfc_0_35:notes">
            <a:extLst>
              <a:ext uri="{FF2B5EF4-FFF2-40B4-BE49-F238E27FC236}">
                <a16:creationId xmlns:a16="http://schemas.microsoft.com/office/drawing/2014/main" id="{DC312C73-AD0E-52B3-8F1C-0FACBBBFD7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db5145dfc_0_35:notes">
            <a:extLst>
              <a:ext uri="{FF2B5EF4-FFF2-40B4-BE49-F238E27FC236}">
                <a16:creationId xmlns:a16="http://schemas.microsoft.com/office/drawing/2014/main" id="{ADE276E6-845D-4BD2-48AF-31764EDB72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056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ddb5145df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ddb5145df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ddb5145df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ddb5145dfc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ddb5145df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ddb5145df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ddb5145df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ddb5145df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ddb5145d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ddb5145df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ddb5145dfc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ddb5145dfc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oly.hu/konyvek/margareta-magnusson-vegso-rendrakas-sved-modr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518100" y="0"/>
            <a:ext cx="8314200" cy="8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89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88890" y="86700"/>
            <a:ext cx="10507890" cy="47377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-260075" y="86700"/>
            <a:ext cx="8570100" cy="4790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4000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Hogyan lehet jól idősödni?</a:t>
            </a:r>
            <a:endParaRPr sz="4000" dirty="0">
              <a:solidFill>
                <a:srgbClr val="1155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2989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Az idősödés pszichológiája kultúrantropológiai, gerontológiai, mentálhigiénés szemüvegben </a:t>
            </a:r>
            <a:endParaRPr sz="2989" dirty="0">
              <a:solidFill>
                <a:srgbClr val="1155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u" sz="2100" b="1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2026.06.09.</a:t>
            </a: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u" sz="2800" b="1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Mentálhigiénés szakmai nap</a:t>
            </a: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u" sz="2400" b="1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Előadó: Dr. Borbáth Katalin</a:t>
            </a:r>
            <a:endParaRPr sz="2400" b="1" dirty="0">
              <a:solidFill>
                <a:srgbClr val="1155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u" sz="2400" b="1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Egyetemi adjunktus</a:t>
            </a:r>
            <a:endParaRPr sz="2400" b="1" dirty="0">
              <a:solidFill>
                <a:srgbClr val="1155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u" sz="2400" b="1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Pedagógiai szakpszichológus</a:t>
            </a:r>
            <a:endParaRPr sz="2400" b="1" dirty="0">
              <a:solidFill>
                <a:srgbClr val="1155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u" sz="2400" b="1" dirty="0">
                <a:solidFill>
                  <a:srgbClr val="1155CC"/>
                </a:solidFill>
                <a:latin typeface="Arial Narrow"/>
                <a:ea typeface="Arial Narrow"/>
                <a:cs typeface="Arial Narrow"/>
                <a:sym typeface="Arial Narrow"/>
              </a:rPr>
              <a:t>Pannon Egyetem, HTK, PMI, Veszprém</a:t>
            </a:r>
            <a:endParaRPr sz="2400" b="1" dirty="0">
              <a:solidFill>
                <a:srgbClr val="1155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900" dirty="0">
                <a:solidFill>
                  <a:srgbClr val="5D6A76"/>
                </a:solidFill>
              </a:rPr>
              <a:t>2026</a:t>
            </a:r>
            <a:r>
              <a:rPr lang="hu" sz="1100" dirty="0">
                <a:solidFill>
                  <a:schemeClr val="dk1"/>
                </a:solidFill>
              </a:rPr>
              <a:t> </a:t>
            </a:r>
            <a:endParaRPr sz="3289" dirty="0">
              <a:solidFill>
                <a:srgbClr val="543E3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>
            <a:spLocks noGrp="1"/>
          </p:cNvSpPr>
          <p:nvPr>
            <p:ph type="title"/>
          </p:nvPr>
        </p:nvSpPr>
        <p:spPr>
          <a:xfrm>
            <a:off x="-137160" y="445025"/>
            <a:ext cx="934974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400" dirty="0">
                <a:solidFill>
                  <a:srgbClr val="0070C0"/>
                </a:solidFill>
              </a:rPr>
              <a:t>Menopauza c. musical-téma sokáig tabu-darab nyíltan témává teszi </a:t>
            </a:r>
            <a:endParaRPr sz="2400" dirty="0">
              <a:solidFill>
                <a:srgbClr val="0070C0"/>
              </a:solidFill>
            </a:endParaRPr>
          </a:p>
        </p:txBody>
      </p:sp>
      <p:sp>
        <p:nvSpPr>
          <p:cNvPr id="147" name="Google Shape;147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Őszinte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Szembenézés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Sok humorral</a:t>
            </a:r>
            <a:endParaRPr dirty="0">
              <a:solidFill>
                <a:srgbClr val="0070C0"/>
              </a:solidFill>
            </a:endParaRP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F5405302-BA59-7FBB-057B-5B03B2E13B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407" t="22116"/>
          <a:stretch>
            <a:fillRect/>
          </a:stretch>
        </p:blipFill>
        <p:spPr>
          <a:xfrm>
            <a:off x="2347353" y="1017725"/>
            <a:ext cx="5562124" cy="336927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>
            <a:spLocks noGrp="1"/>
          </p:cNvSpPr>
          <p:nvPr>
            <p:ph type="title"/>
          </p:nvPr>
        </p:nvSpPr>
        <p:spPr>
          <a:xfrm>
            <a:off x="98186" y="0"/>
            <a:ext cx="8947628" cy="10177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>
                <a:solidFill>
                  <a:schemeClr val="accent5"/>
                </a:solidFill>
                <a:latin typeface="Arial Narrow" panose="020B0606020202030204" pitchFamily="34" charset="0"/>
              </a:rPr>
              <a:t>Szellemi, fizikai aktivitás- célok-személetváltás-önazonosság idősen is</a:t>
            </a:r>
            <a:endParaRPr dirty="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sp>
        <p:nvSpPr>
          <p:cNvPr id="153" name="Google Shape;153;p29"/>
          <p:cNvSpPr txBox="1">
            <a:spLocks noGrp="1"/>
          </p:cNvSpPr>
          <p:nvPr>
            <p:ph type="body" idx="1"/>
          </p:nvPr>
        </p:nvSpPr>
        <p:spPr>
          <a:xfrm>
            <a:off x="98186" y="464820"/>
            <a:ext cx="3252913" cy="41040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600" dirty="0">
                <a:solidFill>
                  <a:srgbClr val="7030A0"/>
                </a:solidFill>
                <a:latin typeface="Arial Narrow" panose="020B0606020202030204" pitchFamily="34" charset="0"/>
              </a:rPr>
              <a:t>Edith Eva Eger: </a:t>
            </a:r>
            <a:r>
              <a:rPr lang="hu-HU" sz="1600" dirty="0" err="1">
                <a:solidFill>
                  <a:srgbClr val="7030A0"/>
                </a:solidFill>
                <a:latin typeface="Arial Narrow" panose="020B0606020202030204" pitchFamily="34" charset="0"/>
              </a:rPr>
              <a:t>Betseller</a:t>
            </a:r>
            <a:r>
              <a:rPr lang="hu-HU" sz="1600" dirty="0">
                <a:solidFill>
                  <a:srgbClr val="7030A0"/>
                </a:solidFill>
                <a:latin typeface="Arial Narrow" panose="020B0606020202030204" pitchFamily="34" charset="0"/>
              </a:rPr>
              <a:t> író, pszichológus,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600" dirty="0">
                <a:solidFill>
                  <a:srgbClr val="7030A0"/>
                </a:solidFill>
                <a:latin typeface="Arial Narrow" panose="020B0606020202030204" pitchFamily="34" charset="0"/>
              </a:rPr>
              <a:t>Holokauszt túlélő1927-ben született,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600" dirty="0">
                <a:solidFill>
                  <a:srgbClr val="7030A0"/>
                </a:solidFill>
                <a:latin typeface="Arial Narrow" panose="020B0606020202030204" pitchFamily="34" charset="0"/>
              </a:rPr>
              <a:t>98 éves 2024-ben jelent meg 3. könyve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hu-HU" sz="1600" dirty="0">
                <a:solidFill>
                  <a:srgbClr val="7030A0"/>
                </a:solidFill>
                <a:latin typeface="Arial Narrow" panose="020B0606020202030204" pitchFamily="34" charset="0"/>
              </a:rPr>
              <a:t>2026 halt meg 99 évesen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2" name="Kép 1" descr="A képen Emberi arc, ruházat, szöveg, mosoly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1CF68047-D10F-EE74-2869-F4BD275DA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86" y="2769266"/>
            <a:ext cx="3154727" cy="230832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F2FDFBE8-25AC-9304-EA17-B36156D34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021" y="673049"/>
            <a:ext cx="3224465" cy="26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ECB928D5-D692-FBA0-1E18-883A60DC04EE}"/>
              </a:ext>
            </a:extLst>
          </p:cNvPr>
          <p:cNvSpPr txBox="1"/>
          <p:nvPr/>
        </p:nvSpPr>
        <p:spPr>
          <a:xfrm>
            <a:off x="5859780" y="3448352"/>
            <a:ext cx="278745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>
                <a:solidFill>
                  <a:srgbClr val="7030A0"/>
                </a:solidFill>
              </a:rPr>
              <a:t>Bátran vállaljuk a korunkat az elkendőzés helyett- </a:t>
            </a:r>
          </a:p>
          <a:p>
            <a:endParaRPr lang="hu-HU" dirty="0">
              <a:solidFill>
                <a:srgbClr val="7030A0"/>
              </a:solidFill>
            </a:endParaRPr>
          </a:p>
          <a:p>
            <a:r>
              <a:rPr lang="hu-HU" dirty="0">
                <a:solidFill>
                  <a:srgbClr val="7030A0"/>
                </a:solidFill>
              </a:rPr>
              <a:t>Pl. </a:t>
            </a:r>
            <a:r>
              <a:rPr lang="en-GB" dirty="0" err="1">
                <a:solidFill>
                  <a:srgbClr val="7030A0"/>
                </a:solidFill>
              </a:rPr>
              <a:t>EGONlab</a:t>
            </a: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 err="1">
                <a:solidFill>
                  <a:srgbClr val="7030A0"/>
                </a:solidFill>
              </a:rPr>
              <a:t>márka</a:t>
            </a:r>
            <a:r>
              <a:rPr lang="en-GB" dirty="0">
                <a:solidFill>
                  <a:srgbClr val="7030A0"/>
                </a:solidFill>
              </a:rPr>
              <a:t> </a:t>
            </a:r>
            <a:r>
              <a:rPr lang="hu-HU" dirty="0">
                <a:solidFill>
                  <a:srgbClr val="7030A0"/>
                </a:solidFill>
              </a:rPr>
              <a:t>alapítója a nagyszüleit kérte fel modellnek 80 fölött- VOUGE magazinban 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4" name="Kép 3" descr="The image depicts an elderly woman with gray hair and a black coat, standing in front of a textured, dark wall.&#10;&#10;Előfordulhat, hogy az AI által létrehozott tartalom helytelen.">
            <a:extLst>
              <a:ext uri="{FF2B5EF4-FFF2-40B4-BE49-F238E27FC236}">
                <a16:creationId xmlns:a16="http://schemas.microsoft.com/office/drawing/2014/main" id="{E48B1C0C-19A5-60FE-2435-2CCA93C5A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098" y="2363233"/>
            <a:ext cx="2354923" cy="2470113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74AA88C1-F05E-BF95-A8AC-0FB6D28C579D}"/>
              </a:ext>
            </a:extLst>
          </p:cNvPr>
          <p:cNvSpPr txBox="1"/>
          <p:nvPr/>
        </p:nvSpPr>
        <p:spPr>
          <a:xfrm>
            <a:off x="3520440" y="1551920"/>
            <a:ext cx="19489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7030A0"/>
                </a:solidFill>
              </a:rPr>
              <a:t>Jane </a:t>
            </a:r>
            <a:r>
              <a:rPr lang="hu-HU" dirty="0" err="1">
                <a:solidFill>
                  <a:srgbClr val="7030A0"/>
                </a:solidFill>
              </a:rPr>
              <a:t>Godall</a:t>
            </a:r>
            <a:r>
              <a:rPr lang="hu-HU" dirty="0">
                <a:solidFill>
                  <a:srgbClr val="7030A0"/>
                </a:solidFill>
              </a:rPr>
              <a:t> angol etológus, főemlőskutató</a:t>
            </a:r>
          </a:p>
        </p:txBody>
      </p:sp>
      <p:pic>
        <p:nvPicPr>
          <p:cNvPr id="6" name="Kép 5" descr="Jane Goodall Institute Global">
            <a:extLst>
              <a:ext uri="{FF2B5EF4-FFF2-40B4-BE49-F238E27FC236}">
                <a16:creationId xmlns:a16="http://schemas.microsoft.com/office/drawing/2014/main" id="{1AA346CF-6071-4894-E1E7-C0E2C9EC54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1098" y="3840480"/>
            <a:ext cx="2216467" cy="8991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22EAD82A-69E9-49EF-808B-74BC461E0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5" y="319087"/>
            <a:ext cx="9040970" cy="4505325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37E2C548-DA2E-0F5C-F277-679728380E75}"/>
              </a:ext>
            </a:extLst>
          </p:cNvPr>
          <p:cNvSpPr txBox="1"/>
          <p:nvPr/>
        </p:nvSpPr>
        <p:spPr>
          <a:xfrm>
            <a:off x="476518" y="1377950"/>
            <a:ext cx="81187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solidFill>
                  <a:srgbClr val="0070C0"/>
                </a:solidFill>
              </a:rPr>
              <a:t>Jó példák a világban a boldog idősödés korszakára- Kék zónák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4028D0BC-40DE-5948-D681-1A71B2849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03" y="0"/>
            <a:ext cx="8094372" cy="5143500"/>
          </a:xfrm>
          <a:prstGeom prst="rect">
            <a:avLst/>
          </a:prstGeom>
        </p:spPr>
      </p:pic>
      <p:sp>
        <p:nvSpPr>
          <p:cNvPr id="135" name="Google Shape;135;p26"/>
          <p:cNvSpPr txBox="1">
            <a:spLocks noGrp="1"/>
          </p:cNvSpPr>
          <p:nvPr>
            <p:ph type="body" idx="1"/>
          </p:nvPr>
        </p:nvSpPr>
        <p:spPr>
          <a:xfrm>
            <a:off x="190775" y="151304"/>
            <a:ext cx="8641526" cy="490091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hu-HU" dirty="0">
                <a:solidFill>
                  <a:srgbClr val="0070C0"/>
                </a:solidFill>
              </a:rPr>
              <a:t>Japán</a:t>
            </a:r>
          </a:p>
          <a:p>
            <a:r>
              <a:rPr lang="hu-HU" dirty="0">
                <a:solidFill>
                  <a:srgbClr val="0070C0"/>
                </a:solidFill>
              </a:rPr>
              <a:t>Szardínia</a:t>
            </a:r>
          </a:p>
          <a:p>
            <a:r>
              <a:rPr lang="hu-HU" dirty="0">
                <a:solidFill>
                  <a:srgbClr val="0070C0"/>
                </a:solidFill>
              </a:rPr>
              <a:t>Görögország</a:t>
            </a:r>
          </a:p>
          <a:p>
            <a:r>
              <a:rPr lang="hu-HU" dirty="0">
                <a:solidFill>
                  <a:srgbClr val="0070C0"/>
                </a:solidFill>
              </a:rPr>
              <a:t>Kalifornia</a:t>
            </a:r>
          </a:p>
          <a:p>
            <a:r>
              <a:rPr lang="hu-HU" dirty="0">
                <a:solidFill>
                  <a:srgbClr val="0070C0"/>
                </a:solidFill>
              </a:rPr>
              <a:t>Costa-Rica</a:t>
            </a:r>
            <a:endParaRPr lang="en-GB" dirty="0">
              <a:solidFill>
                <a:srgbClr val="0070C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2" name="Picture 2" descr="A hosszú élet 7 titka: Mit tanulhatunk a kék zónák lakóitól? - STYLELIFE - Egészség - egészség, hosszú élet, kék zóna, ">
            <a:extLst>
              <a:ext uri="{FF2B5EF4-FFF2-40B4-BE49-F238E27FC236}">
                <a16:creationId xmlns:a16="http://schemas.microsoft.com/office/drawing/2014/main" id="{9836345A-63F1-ACC9-31AD-69CB64265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255393"/>
            <a:ext cx="8320254" cy="451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EEB13C4A-4A97-CAA9-BE2A-1D3F07A319C2}"/>
              </a:ext>
            </a:extLst>
          </p:cNvPr>
          <p:cNvSpPr txBox="1"/>
          <p:nvPr/>
        </p:nvSpPr>
        <p:spPr>
          <a:xfrm>
            <a:off x="2999758" y="445025"/>
            <a:ext cx="595346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Növényi alapú étrend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80 %-os jóllakás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Természetes mozgás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A családra/szeretteinkre idő 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személyes célok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Lelki töltődés naponta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Összetartó közösségek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Mérsékelt borozás társaságban</a:t>
            </a:r>
          </a:p>
          <a:p>
            <a:r>
              <a:rPr lang="hu-HU" sz="2400" b="1" dirty="0">
                <a:solidFill>
                  <a:schemeClr val="accent4">
                    <a:lumMod val="75000"/>
                  </a:schemeClr>
                </a:solidFill>
              </a:rPr>
              <a:t>Spiritualitás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>
          <a:extLst>
            <a:ext uri="{FF2B5EF4-FFF2-40B4-BE49-F238E27FC236}">
              <a16:creationId xmlns:a16="http://schemas.microsoft.com/office/drawing/2014/main" id="{F76B2C07-3539-11FC-1302-1B722DE59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>
            <a:extLst>
              <a:ext uri="{FF2B5EF4-FFF2-40B4-BE49-F238E27FC236}">
                <a16:creationId xmlns:a16="http://schemas.microsoft.com/office/drawing/2014/main" id="{C749EDAB-763A-6F00-55AB-571F40B6E6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8">
            <a:extLst>
              <a:ext uri="{FF2B5EF4-FFF2-40B4-BE49-F238E27FC236}">
                <a16:creationId xmlns:a16="http://schemas.microsoft.com/office/drawing/2014/main" id="{DC22D1D0-9344-3C88-F56C-AA8124AC55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1E728D2D-B4DA-C5BC-ABFF-9586620B7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5" y="319087"/>
            <a:ext cx="9040970" cy="4505325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D2393B89-A108-5292-2589-4DF524FE0340}"/>
              </a:ext>
            </a:extLst>
          </p:cNvPr>
          <p:cNvSpPr txBox="1"/>
          <p:nvPr/>
        </p:nvSpPr>
        <p:spPr>
          <a:xfrm>
            <a:off x="106681" y="1094615"/>
            <a:ext cx="9245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solidFill>
                  <a:srgbClr val="0070C0"/>
                </a:solidFill>
              </a:rPr>
              <a:t>Hogyan viszonyul a halálhoz a nagyvilág? Halálkultuszok</a:t>
            </a:r>
          </a:p>
          <a:p>
            <a:r>
              <a:rPr lang="hu-HU" sz="2400" dirty="0" err="1">
                <a:solidFill>
                  <a:srgbClr val="0070C0"/>
                </a:solidFill>
              </a:rPr>
              <a:t>Kultúrantropológiai</a:t>
            </a:r>
            <a:r>
              <a:rPr lang="hu-HU" sz="2400" dirty="0">
                <a:solidFill>
                  <a:srgbClr val="0070C0"/>
                </a:solidFill>
              </a:rPr>
              <a:t> kitekintés- </a:t>
            </a:r>
          </a:p>
          <a:p>
            <a:r>
              <a:rPr lang="hu-HU" sz="2400" dirty="0">
                <a:solidFill>
                  <a:srgbClr val="0070C0"/>
                </a:solidFill>
              </a:rPr>
              <a:t>gyökeresen eltérő világképek, ünneplés, viszonyulás</a:t>
            </a:r>
          </a:p>
        </p:txBody>
      </p:sp>
    </p:spTree>
    <p:extLst>
      <p:ext uri="{BB962C8B-B14F-4D97-AF65-F5344CB8AC3E}">
        <p14:creationId xmlns:p14="http://schemas.microsoft.com/office/powerpoint/2010/main" val="3784724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CA63A923-2EEA-49C6-5F85-C97802755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D99A1738-BBFA-24C8-8C1D-8165423E55BD}"/>
              </a:ext>
            </a:extLst>
          </p:cNvPr>
          <p:cNvSpPr txBox="1"/>
          <p:nvPr/>
        </p:nvSpPr>
        <p:spPr>
          <a:xfrm>
            <a:off x="72518" y="-251138"/>
            <a:ext cx="535292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latin typeface="Arial Narrow" panose="020B0606020202030204" pitchFamily="34" charset="0"/>
              </a:rPr>
              <a:t>Keresztény, katolikus kultúrkör- </a:t>
            </a:r>
          </a:p>
          <a:p>
            <a:r>
              <a:rPr lang="hu-HU" sz="2400" b="1" dirty="0">
                <a:latin typeface="Arial Narrow" panose="020B0606020202030204" pitchFamily="34" charset="0"/>
              </a:rPr>
              <a:t>Gyászos hangulat</a:t>
            </a:r>
          </a:p>
          <a:p>
            <a:br>
              <a:rPr lang="en-GB" dirty="0"/>
            </a:br>
            <a:r>
              <a:rPr lang="hu-HU" b="1" dirty="0">
                <a:latin typeface="Arial Narrow" panose="020B0606020202030204" pitchFamily="34" charset="0"/>
              </a:rPr>
              <a:t>Mindenszentek napja november 1-e</a:t>
            </a:r>
            <a:endParaRPr lang="hu-HU" dirty="0">
              <a:latin typeface="Arial Narrow" panose="020B0606020202030204" pitchFamily="34" charset="0"/>
            </a:endParaRPr>
          </a:p>
          <a:p>
            <a:r>
              <a:rPr lang="en-GB" dirty="0" err="1">
                <a:latin typeface="Arial Narrow" panose="020B0606020202030204" pitchFamily="34" charset="0"/>
              </a:rPr>
              <a:t>keresztények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ünnepe</a:t>
            </a:r>
            <a:r>
              <a:rPr lang="en-GB" dirty="0">
                <a:latin typeface="Arial Narrow" panose="020B0606020202030204" pitchFamily="34" charset="0"/>
              </a:rPr>
              <a:t>, </a:t>
            </a:r>
            <a:r>
              <a:rPr lang="en-GB" dirty="0" err="1">
                <a:latin typeface="Arial Narrow" panose="020B0606020202030204" pitchFamily="34" charset="0"/>
              </a:rPr>
              <a:t>az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üdvözült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lelkek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emléknapja</a:t>
            </a:r>
            <a:r>
              <a:rPr lang="hu-HU" dirty="0">
                <a:latin typeface="Arial Narrow" panose="020B0606020202030204" pitchFamily="34" charset="0"/>
              </a:rPr>
              <a:t>,</a:t>
            </a:r>
          </a:p>
          <a:p>
            <a:r>
              <a:rPr lang="en-GB" dirty="0" err="1">
                <a:latin typeface="Arial Narrow" panose="020B0606020202030204" pitchFamily="34" charset="0"/>
              </a:rPr>
              <a:t>keresztény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világ</a:t>
            </a:r>
            <a:r>
              <a:rPr lang="hu-HU" dirty="0">
                <a:latin typeface="Arial Narrow" panose="020B0606020202030204" pitchFamily="34" charset="0"/>
              </a:rPr>
              <a:t>képben a </a:t>
            </a:r>
            <a:r>
              <a:rPr lang="en-GB" dirty="0" err="1">
                <a:latin typeface="Arial Narrow" panose="020B0606020202030204" pitchFamily="34" charset="0"/>
              </a:rPr>
              <a:t>megdicsőült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Egyház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ünnepe</a:t>
            </a:r>
            <a:r>
              <a:rPr lang="en-GB" dirty="0">
                <a:latin typeface="Arial Narrow" panose="020B0606020202030204" pitchFamily="34" charset="0"/>
              </a:rPr>
              <a:t>. </a:t>
            </a:r>
            <a:endParaRPr lang="hu-HU" dirty="0">
              <a:latin typeface="Arial Narrow" panose="020B0606020202030204" pitchFamily="34" charset="0"/>
            </a:endParaRPr>
          </a:p>
          <a:p>
            <a:r>
              <a:rPr lang="en-GB" dirty="0">
                <a:latin typeface="Arial Narrow" panose="020B0606020202030204" pitchFamily="34" charset="0"/>
              </a:rPr>
              <a:t>A</a:t>
            </a:r>
            <a:r>
              <a:rPr lang="hu-HU" dirty="0">
                <a:latin typeface="Arial Narrow" panose="020B0606020202030204" pitchFamily="34" charset="0"/>
              </a:rPr>
              <a:t>z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élők</a:t>
            </a:r>
            <a:r>
              <a:rPr lang="en-GB" dirty="0">
                <a:latin typeface="Arial Narrow" panose="020B0606020202030204" pitchFamily="34" charset="0"/>
              </a:rPr>
              <a:t> a „</a:t>
            </a:r>
            <a:r>
              <a:rPr lang="en-GB" dirty="0" err="1">
                <a:latin typeface="Arial Narrow" panose="020B0606020202030204" pitchFamily="34" charset="0"/>
              </a:rPr>
              <a:t>küzdő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egyházat</a:t>
            </a:r>
            <a:r>
              <a:rPr lang="en-GB" dirty="0">
                <a:latin typeface="Arial Narrow" panose="020B0606020202030204" pitchFamily="34" charset="0"/>
              </a:rPr>
              <a:t>”, a </a:t>
            </a:r>
            <a:r>
              <a:rPr lang="en-GB" dirty="0" err="1">
                <a:latin typeface="Arial Narrow" panose="020B0606020202030204" pitchFamily="34" charset="0"/>
              </a:rPr>
              <a:t>már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meghalt</a:t>
            </a:r>
            <a:r>
              <a:rPr lang="en-GB" dirty="0">
                <a:latin typeface="Arial Narrow" panose="020B0606020202030204" pitchFamily="34" charset="0"/>
              </a:rPr>
              <a:t> és </a:t>
            </a:r>
            <a:r>
              <a:rPr lang="en-GB" dirty="0" err="1">
                <a:latin typeface="Arial Narrow" panose="020B0606020202030204" pitchFamily="34" charset="0"/>
              </a:rPr>
              <a:t>tisztítótűzben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endParaRPr lang="hu-HU" dirty="0">
              <a:latin typeface="Arial Narrow" panose="020B0606020202030204" pitchFamily="34" charset="0"/>
            </a:endParaRPr>
          </a:p>
          <a:p>
            <a:r>
              <a:rPr lang="en-GB" dirty="0" err="1">
                <a:latin typeface="Arial Narrow" panose="020B0606020202030204" pitchFamily="34" charset="0"/>
              </a:rPr>
              <a:t>bűnhődők</a:t>
            </a:r>
            <a:r>
              <a:rPr lang="en-GB" dirty="0">
                <a:latin typeface="Arial Narrow" panose="020B0606020202030204" pitchFamily="34" charset="0"/>
              </a:rPr>
              <a:t> a „</a:t>
            </a:r>
            <a:r>
              <a:rPr lang="en-GB" dirty="0" err="1">
                <a:latin typeface="Arial Narrow" panose="020B0606020202030204" pitchFamily="34" charset="0"/>
              </a:rPr>
              <a:t>szenvedő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egyházat</a:t>
            </a:r>
            <a:r>
              <a:rPr lang="en-GB" dirty="0">
                <a:latin typeface="Arial Narrow" panose="020B0606020202030204" pitchFamily="34" charset="0"/>
              </a:rPr>
              <a:t>”, </a:t>
            </a:r>
            <a:r>
              <a:rPr lang="en-GB" dirty="0" err="1">
                <a:latin typeface="Arial Narrow" panose="020B0606020202030204" pitchFamily="34" charset="0"/>
              </a:rPr>
              <a:t>az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üdvözültek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pedig</a:t>
            </a:r>
            <a:r>
              <a:rPr lang="en-GB" dirty="0">
                <a:latin typeface="Arial Narrow" panose="020B0606020202030204" pitchFamily="34" charset="0"/>
              </a:rPr>
              <a:t> a „</a:t>
            </a:r>
            <a:r>
              <a:rPr lang="en-GB" dirty="0" err="1">
                <a:latin typeface="Arial Narrow" panose="020B0606020202030204" pitchFamily="34" charset="0"/>
              </a:rPr>
              <a:t>diadalmas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err="1">
                <a:latin typeface="Arial Narrow" panose="020B0606020202030204" pitchFamily="34" charset="0"/>
              </a:rPr>
              <a:t>egyházat</a:t>
            </a:r>
            <a:r>
              <a:rPr lang="en-GB" dirty="0">
                <a:latin typeface="Arial Narrow" panose="020B0606020202030204" pitchFamily="34" charset="0"/>
              </a:rPr>
              <a:t>” </a:t>
            </a:r>
            <a:r>
              <a:rPr lang="en-GB" dirty="0" err="1">
                <a:latin typeface="Arial Narrow" panose="020B0606020202030204" pitchFamily="34" charset="0"/>
              </a:rPr>
              <a:t>képviselik</a:t>
            </a:r>
            <a:r>
              <a:rPr lang="en-GB" dirty="0">
                <a:latin typeface="Arial Narrow" panose="020B0606020202030204" pitchFamily="34" charset="0"/>
              </a:rPr>
              <a:t>.</a:t>
            </a:r>
            <a:br>
              <a:rPr lang="hu-HU" dirty="0">
                <a:latin typeface="Arial Narrow" panose="020B0606020202030204" pitchFamily="34" charset="0"/>
              </a:rPr>
            </a:br>
            <a:r>
              <a:rPr lang="hu-HU" b="1" dirty="0">
                <a:latin typeface="Arial Narrow" panose="020B0606020202030204" pitchFamily="34" charset="0"/>
              </a:rPr>
              <a:t>Halottak napja november 2-a:  </a:t>
            </a:r>
          </a:p>
          <a:p>
            <a:r>
              <a:rPr lang="hu-HU" dirty="0">
                <a:latin typeface="Arial Narrow" panose="020B0606020202030204" pitchFamily="34" charset="0"/>
              </a:rPr>
              <a:t>Ezen a napon  gyertyát, mécsest gyújtanak elhunyt szeretteik emlékére, és felkeresik a temetőkben hozzátartozóik sírját. </a:t>
            </a:r>
          </a:p>
          <a:p>
            <a:r>
              <a:rPr lang="hu-HU" dirty="0">
                <a:latin typeface="Arial Narrow" panose="020B0606020202030204" pitchFamily="34" charset="0"/>
              </a:rPr>
              <a:t>Fokozatosan vált az elhunytakról való megemlékezés általános, </a:t>
            </a:r>
          </a:p>
          <a:p>
            <a:r>
              <a:rPr lang="hu-HU" dirty="0">
                <a:latin typeface="Arial Narrow" panose="020B0606020202030204" pitchFamily="34" charset="0"/>
              </a:rPr>
              <a:t>felekezetektől független napjává.</a:t>
            </a:r>
            <a:endParaRPr lang="en-GB" dirty="0">
              <a:latin typeface="Arial Narrow" panose="020B0606020202030204" pitchFamily="34" charset="0"/>
            </a:endParaRPr>
          </a:p>
          <a:p>
            <a:r>
              <a:rPr lang="hu-HU" dirty="0"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5" name="Kép 4" descr="A képen festmény, ruházat, személy, Emberi arc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5E5AD695-86AD-F059-F32C-DFD1EB7517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169"/>
          <a:stretch>
            <a:fillRect/>
          </a:stretch>
        </p:blipFill>
        <p:spPr>
          <a:xfrm>
            <a:off x="4694951" y="-931236"/>
            <a:ext cx="4376530" cy="6018391"/>
          </a:xfrm>
          <a:custGeom>
            <a:avLst/>
            <a:gdLst>
              <a:gd name="connsiteX0" fmla="*/ 1022042 w 4376530"/>
              <a:gd name="connsiteY0" fmla="*/ 0 h 6018401"/>
              <a:gd name="connsiteX1" fmla="*/ 4326419 w 4376530"/>
              <a:gd name="connsiteY1" fmla="*/ 0 h 6018401"/>
              <a:gd name="connsiteX2" fmla="*/ 4374794 w 4376530"/>
              <a:gd name="connsiteY2" fmla="*/ 46177 h 6018401"/>
              <a:gd name="connsiteX3" fmla="*/ 4376530 w 4376530"/>
              <a:gd name="connsiteY3" fmla="*/ 48166 h 6018401"/>
              <a:gd name="connsiteX4" fmla="*/ 4376530 w 4376530"/>
              <a:gd name="connsiteY4" fmla="*/ 5243073 h 6018401"/>
              <a:gd name="connsiteX5" fmla="*/ 4234907 w 4376530"/>
              <a:gd name="connsiteY5" fmla="*/ 5384674 h 6018401"/>
              <a:gd name="connsiteX6" fmla="*/ 2811527 w 4376530"/>
              <a:gd name="connsiteY6" fmla="*/ 6014016 h 6018401"/>
              <a:gd name="connsiteX7" fmla="*/ 2673962 w 4376530"/>
              <a:gd name="connsiteY7" fmla="*/ 6018401 h 6018401"/>
              <a:gd name="connsiteX8" fmla="*/ 2673892 w 4376530"/>
              <a:gd name="connsiteY8" fmla="*/ 6018401 h 6018401"/>
              <a:gd name="connsiteX9" fmla="*/ 2536327 w 4376530"/>
              <a:gd name="connsiteY9" fmla="*/ 6014016 h 6018401"/>
              <a:gd name="connsiteX10" fmla="*/ 0 w 4376530"/>
              <a:gd name="connsiteY10" fmla="*/ 2647403 h 6018401"/>
              <a:gd name="connsiteX11" fmla="*/ 973061 w 4376530"/>
              <a:gd name="connsiteY11" fmla="*/ 46176 h 601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6530" h="6018401">
                <a:moveTo>
                  <a:pt x="1022042" y="0"/>
                </a:moveTo>
                <a:lnTo>
                  <a:pt x="4326419" y="0"/>
                </a:lnTo>
                <a:lnTo>
                  <a:pt x="4374794" y="46177"/>
                </a:lnTo>
                <a:lnTo>
                  <a:pt x="4376530" y="48166"/>
                </a:lnTo>
                <a:lnTo>
                  <a:pt x="4376530" y="5243073"/>
                </a:lnTo>
                <a:lnTo>
                  <a:pt x="4234907" y="5384674"/>
                </a:lnTo>
                <a:cubicBezTo>
                  <a:pt x="3830459" y="5751892"/>
                  <a:pt x="3341336" y="5980159"/>
                  <a:pt x="2811527" y="6014016"/>
                </a:cubicBezTo>
                <a:lnTo>
                  <a:pt x="2673962" y="6018401"/>
                </a:lnTo>
                <a:lnTo>
                  <a:pt x="2673892" y="6018401"/>
                </a:lnTo>
                <a:lnTo>
                  <a:pt x="2536327" y="6014016"/>
                </a:lnTo>
                <a:cubicBezTo>
                  <a:pt x="1123504" y="5923730"/>
                  <a:pt x="0" y="4450975"/>
                  <a:pt x="0" y="2647403"/>
                </a:cubicBezTo>
                <a:cubicBezTo>
                  <a:pt x="0" y="1600168"/>
                  <a:pt x="378788" y="664467"/>
                  <a:pt x="973061" y="46176"/>
                </a:cubicBezTo>
                <a:close/>
              </a:path>
            </a:pathLst>
          </a:cu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0"/>
          <p:cNvSpPr txBox="1">
            <a:spLocks noGrp="1"/>
          </p:cNvSpPr>
          <p:nvPr>
            <p:ph type="title"/>
          </p:nvPr>
        </p:nvSpPr>
        <p:spPr>
          <a:xfrm>
            <a:off x="70834" y="0"/>
            <a:ext cx="8761466" cy="10177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/>
            <a:r>
              <a:rPr lang="hu-HU" dirty="0" err="1">
                <a:solidFill>
                  <a:srgbClr val="0070C0"/>
                </a:solidFill>
              </a:rPr>
              <a:t>Halloween</a:t>
            </a:r>
            <a:r>
              <a:rPr lang="hu-HU" dirty="0">
                <a:solidFill>
                  <a:srgbClr val="0070C0"/>
                </a:solidFill>
              </a:rPr>
              <a:t>-a misztikusan vidám hangulat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159" name="Google Shape;159;p30"/>
          <p:cNvSpPr txBox="1">
            <a:spLocks noGrp="1"/>
          </p:cNvSpPr>
          <p:nvPr>
            <p:ph type="body" idx="1"/>
          </p:nvPr>
        </p:nvSpPr>
        <p:spPr>
          <a:xfrm>
            <a:off x="0" y="663262"/>
            <a:ext cx="8832300" cy="39056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Október 31- </a:t>
            </a:r>
            <a:r>
              <a:rPr lang="hu-HU" sz="1500" dirty="0" err="1">
                <a:solidFill>
                  <a:srgbClr val="0070C0"/>
                </a:solidFill>
              </a:rPr>
              <a:t>All</a:t>
            </a:r>
            <a:r>
              <a:rPr lang="hu-HU" sz="1500" dirty="0">
                <a:solidFill>
                  <a:srgbClr val="0070C0"/>
                </a:solidFill>
              </a:rPr>
              <a:t>-</a:t>
            </a:r>
            <a:r>
              <a:rPr lang="hu-HU" sz="1500" dirty="0" err="1">
                <a:solidFill>
                  <a:srgbClr val="0070C0"/>
                </a:solidFill>
              </a:rPr>
              <a:t>Saints</a:t>
            </a:r>
            <a:r>
              <a:rPr lang="hu-HU" sz="1500" dirty="0">
                <a:solidFill>
                  <a:srgbClr val="0070C0"/>
                </a:solidFill>
              </a:rPr>
              <a:t>-Eve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Eredete: kelta-római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Eredetileg pogány terményünnep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Év vége, az év világosabb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részének vége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Hiedelmek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töklámpás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Szokások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Keresztények 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alkalmazkodtak hozzá 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Benedek pápa nyomán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Nov.1-ére került a 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mindenszentek napja, </a:t>
            </a:r>
          </a:p>
          <a:p>
            <a:pPr marL="114300" indent="0">
              <a:buNone/>
            </a:pPr>
            <a:r>
              <a:rPr lang="hu-HU" sz="1500" dirty="0">
                <a:solidFill>
                  <a:srgbClr val="0070C0"/>
                </a:solidFill>
              </a:rPr>
              <a:t>Nov.2-ára a halottak napja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2" name="Picture 2" descr="76 Halloween témájú ötlet | képek, halloweeni alkotások, samhain">
            <a:extLst>
              <a:ext uri="{FF2B5EF4-FFF2-40B4-BE49-F238E27FC236}">
                <a16:creationId xmlns:a16="http://schemas.microsoft.com/office/drawing/2014/main" id="{B54EAFB5-041D-415E-CA58-A2C70AFFD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6904" y="508862"/>
            <a:ext cx="6172200" cy="4532158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F6899D9E-AB1C-084F-39ED-8827ACCCE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30E31E1B-8ADE-EDC4-D5DF-1C244572AB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96244307-3824-0D28-646F-B5E0EEAC35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8F2B7280-ED7B-D7EF-5CC8-CFBB2AB40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8" y="-450119"/>
            <a:ext cx="8999276" cy="5537273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62D7870E-87DD-E5EB-E503-84566A5F3434}"/>
              </a:ext>
            </a:extLst>
          </p:cNvPr>
          <p:cNvSpPr txBox="1"/>
          <p:nvPr/>
        </p:nvSpPr>
        <p:spPr>
          <a:xfrm>
            <a:off x="46048" y="124990"/>
            <a:ext cx="1014597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hu-HU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Fesztiválhangulat: </a:t>
            </a:r>
            <a:r>
              <a:rPr lang="hu-HU" sz="2400" i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Dias</a:t>
            </a:r>
            <a:r>
              <a:rPr lang="hu-HU" sz="2400" i="1" dirty="0">
                <a:solidFill>
                  <a:srgbClr val="0070C0"/>
                </a:solidFill>
                <a:latin typeface="Arial Narrow" panose="020B0606020202030204" pitchFamily="34" charset="0"/>
              </a:rPr>
              <a:t> de </a:t>
            </a:r>
            <a:r>
              <a:rPr lang="hu-HU" sz="2400" i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los</a:t>
            </a:r>
            <a:r>
              <a:rPr lang="hu-HU" sz="2400" i="1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hu-HU" sz="2400" i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muertos</a:t>
            </a:r>
            <a:r>
              <a:rPr lang="hu-HU" sz="2400" i="1" dirty="0">
                <a:solidFill>
                  <a:srgbClr val="0070C0"/>
                </a:solidFill>
                <a:latin typeface="Arial Narrow" panose="020B0606020202030204" pitchFamily="34" charset="0"/>
              </a:rPr>
              <a:t>: </a:t>
            </a:r>
            <a:r>
              <a:rPr lang="hu-HU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Mexikói hallottak napja október 31: UNESCO: </a:t>
            </a:r>
            <a:r>
              <a:rPr lang="en-GB" sz="24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szellemi</a:t>
            </a:r>
            <a:r>
              <a:rPr lang="en-GB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GB" sz="24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kulturális</a:t>
            </a:r>
            <a:r>
              <a:rPr lang="en-GB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GB" sz="24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örökség</a:t>
            </a:r>
            <a:r>
              <a:rPr lang="en-GB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GB" sz="24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rész</a:t>
            </a:r>
            <a:r>
              <a:rPr lang="hu-HU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e-</a:t>
            </a:r>
            <a:r>
              <a:rPr lang="en-GB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GB" sz="24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népünnepély</a:t>
            </a:r>
            <a:endParaRPr lang="hu-HU" sz="24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8F468837-8505-2988-2909-5E11DFC2B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00" y="955987"/>
            <a:ext cx="5169408" cy="3877056"/>
          </a:xfrm>
          <a:prstGeom prst="rect">
            <a:avLst/>
          </a:prstGeom>
          <a:noFill/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27ECA451-2845-111C-D357-9097E2269E5F}"/>
              </a:ext>
            </a:extLst>
          </p:cNvPr>
          <p:cNvSpPr txBox="1"/>
          <p:nvPr/>
        </p:nvSpPr>
        <p:spPr>
          <a:xfrm>
            <a:off x="5782429" y="937975"/>
            <a:ext cx="326289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>
                <a:solidFill>
                  <a:srgbClr val="0070C0"/>
                </a:solidFill>
              </a:rPr>
              <a:t>Az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élet</a:t>
            </a:r>
            <a:r>
              <a:rPr lang="en-GB" dirty="0">
                <a:solidFill>
                  <a:srgbClr val="0070C0"/>
                </a:solidFill>
              </a:rPr>
              <a:t> és </a:t>
            </a:r>
            <a:r>
              <a:rPr lang="en-GB" dirty="0" err="1">
                <a:solidFill>
                  <a:srgbClr val="0070C0"/>
                </a:solidFill>
              </a:rPr>
              <a:t>az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elhunyt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szerettek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vidám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ünnepe</a:t>
            </a:r>
            <a:r>
              <a:rPr lang="en-GB" dirty="0">
                <a:solidFill>
                  <a:srgbClr val="0070C0"/>
                </a:solidFill>
              </a:rPr>
              <a:t>. A </a:t>
            </a:r>
            <a:r>
              <a:rPr lang="en-GB" dirty="0" err="1">
                <a:solidFill>
                  <a:srgbClr val="0070C0"/>
                </a:solidFill>
              </a:rPr>
              <a:t>hagyomány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szerint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ilyenkor</a:t>
            </a:r>
            <a:r>
              <a:rPr lang="en-GB" dirty="0">
                <a:solidFill>
                  <a:srgbClr val="0070C0"/>
                </a:solidFill>
              </a:rPr>
              <a:t> a </a:t>
            </a:r>
            <a:r>
              <a:rPr lang="en-GB" dirty="0" err="1">
                <a:solidFill>
                  <a:srgbClr val="0070C0"/>
                </a:solidFill>
              </a:rPr>
              <a:t>holtak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lelkei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visszatérnek</a:t>
            </a:r>
            <a:r>
              <a:rPr lang="en-GB" dirty="0">
                <a:solidFill>
                  <a:srgbClr val="0070C0"/>
                </a:solidFill>
              </a:rPr>
              <a:t> a </a:t>
            </a:r>
            <a:r>
              <a:rPr lang="en-GB" dirty="0" err="1">
                <a:solidFill>
                  <a:srgbClr val="0070C0"/>
                </a:solidFill>
              </a:rPr>
              <a:t>földre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hogy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együtt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ünnepeljenek</a:t>
            </a:r>
            <a:r>
              <a:rPr lang="en-GB" dirty="0">
                <a:solidFill>
                  <a:srgbClr val="0070C0"/>
                </a:solidFill>
              </a:rPr>
              <a:t> a </a:t>
            </a:r>
            <a:r>
              <a:rPr lang="en-GB" dirty="0" err="1">
                <a:solidFill>
                  <a:srgbClr val="0070C0"/>
                </a:solidFill>
              </a:rPr>
              <a:t>családdal</a:t>
            </a:r>
            <a:r>
              <a:rPr lang="hu-HU" dirty="0">
                <a:solidFill>
                  <a:srgbClr val="0070C0"/>
                </a:solidFill>
              </a:rPr>
              <a:t>. A </a:t>
            </a:r>
            <a:r>
              <a:rPr lang="en-GB" dirty="0" err="1">
                <a:solidFill>
                  <a:srgbClr val="0070C0"/>
                </a:solidFill>
              </a:rPr>
              <a:t>mexikói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felfogás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szerint</a:t>
            </a:r>
            <a:r>
              <a:rPr lang="en-GB" dirty="0">
                <a:solidFill>
                  <a:srgbClr val="0070C0"/>
                </a:solidFill>
              </a:rPr>
              <a:t> a </a:t>
            </a:r>
            <a:r>
              <a:rPr lang="en-GB" dirty="0" err="1">
                <a:solidFill>
                  <a:srgbClr val="0070C0"/>
                </a:solidFill>
              </a:rPr>
              <a:t>halál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az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élet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természetes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folytatása</a:t>
            </a:r>
            <a:r>
              <a:rPr lang="hu-HU" dirty="0">
                <a:solidFill>
                  <a:srgbClr val="0070C0"/>
                </a:solidFill>
              </a:rPr>
              <a:t>: </a:t>
            </a:r>
            <a:r>
              <a:rPr lang="en-GB" dirty="0" err="1">
                <a:solidFill>
                  <a:srgbClr val="0070C0"/>
                </a:solidFill>
              </a:rPr>
              <a:t>nem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félni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kell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tőle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hanem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humorral</a:t>
            </a:r>
            <a:r>
              <a:rPr lang="en-GB" dirty="0">
                <a:solidFill>
                  <a:srgbClr val="0070C0"/>
                </a:solidFill>
              </a:rPr>
              <a:t> és </a:t>
            </a:r>
            <a:r>
              <a:rPr lang="en-GB" dirty="0" err="1">
                <a:solidFill>
                  <a:srgbClr val="0070C0"/>
                </a:solidFill>
              </a:rPr>
              <a:t>szeretettel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kezelni</a:t>
            </a:r>
            <a:r>
              <a:rPr lang="hu-HU" dirty="0">
                <a:solidFill>
                  <a:srgbClr val="0070C0"/>
                </a:solidFill>
              </a:rPr>
              <a:t>.</a:t>
            </a:r>
          </a:p>
          <a:p>
            <a:r>
              <a:rPr lang="hu-HU" altLang="en-US" b="1" dirty="0">
                <a:solidFill>
                  <a:srgbClr val="0070C0"/>
                </a:solidFill>
              </a:rPr>
              <a:t>Temető</a:t>
            </a:r>
            <a:r>
              <a:rPr lang="en-US" altLang="en-US" b="1" dirty="0" err="1">
                <a:solidFill>
                  <a:srgbClr val="0070C0"/>
                </a:solidFill>
              </a:rPr>
              <a:t>látogatás</a:t>
            </a:r>
            <a:r>
              <a:rPr lang="en-US" altLang="en-US" b="1" dirty="0">
                <a:solidFill>
                  <a:srgbClr val="0070C0"/>
                </a:solidFill>
              </a:rPr>
              <a:t>:</a:t>
            </a:r>
            <a:r>
              <a:rPr lang="en-US" altLang="en-US" dirty="0">
                <a:solidFill>
                  <a:srgbClr val="0070C0"/>
                </a:solidFill>
              </a:rPr>
              <a:t> A </a:t>
            </a:r>
            <a:r>
              <a:rPr lang="en-US" altLang="en-US" dirty="0" err="1">
                <a:solidFill>
                  <a:srgbClr val="0070C0"/>
                </a:solidFill>
              </a:rPr>
              <a:t>családok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kimennek</a:t>
            </a:r>
            <a:r>
              <a:rPr lang="en-US" altLang="en-US" dirty="0">
                <a:solidFill>
                  <a:srgbClr val="0070C0"/>
                </a:solidFill>
              </a:rPr>
              <a:t> a </a:t>
            </a:r>
            <a:r>
              <a:rPr lang="en-US" altLang="en-US" dirty="0" err="1">
                <a:solidFill>
                  <a:srgbClr val="0070C0"/>
                </a:solidFill>
              </a:rPr>
              <a:t>temetőbe</a:t>
            </a:r>
            <a:r>
              <a:rPr lang="en-US" altLang="en-US" dirty="0">
                <a:solidFill>
                  <a:srgbClr val="0070C0"/>
                </a:solidFill>
              </a:rPr>
              <a:t>, </a:t>
            </a:r>
            <a:r>
              <a:rPr lang="en-US" altLang="en-US" dirty="0" err="1">
                <a:solidFill>
                  <a:srgbClr val="0070C0"/>
                </a:solidFill>
              </a:rPr>
              <a:t>kitakarítják</a:t>
            </a:r>
            <a:r>
              <a:rPr lang="en-US" altLang="en-US" dirty="0">
                <a:solidFill>
                  <a:srgbClr val="0070C0"/>
                </a:solidFill>
              </a:rPr>
              <a:t> a </a:t>
            </a:r>
            <a:r>
              <a:rPr lang="en-US" altLang="en-US" dirty="0" err="1">
                <a:solidFill>
                  <a:srgbClr val="0070C0"/>
                </a:solidFill>
              </a:rPr>
              <a:t>sírokat</a:t>
            </a:r>
            <a:r>
              <a:rPr lang="en-US" altLang="en-US" dirty="0">
                <a:solidFill>
                  <a:srgbClr val="0070C0"/>
                </a:solidFill>
              </a:rPr>
              <a:t>, </a:t>
            </a:r>
            <a:r>
              <a:rPr lang="en-US" altLang="en-US" dirty="0" err="1">
                <a:solidFill>
                  <a:srgbClr val="0070C0"/>
                </a:solidFill>
              </a:rPr>
              <a:t>virágokkal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díszítik</a:t>
            </a:r>
            <a:r>
              <a:rPr lang="en-US" altLang="en-US" dirty="0">
                <a:solidFill>
                  <a:srgbClr val="0070C0"/>
                </a:solidFill>
              </a:rPr>
              <a:t>, és </a:t>
            </a:r>
            <a:r>
              <a:rPr lang="en-US" altLang="en-US" dirty="0" err="1">
                <a:solidFill>
                  <a:srgbClr val="0070C0"/>
                </a:solidFill>
              </a:rPr>
              <a:t>gyakran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ott</a:t>
            </a:r>
            <a:r>
              <a:rPr lang="en-US" altLang="en-US" dirty="0">
                <a:solidFill>
                  <a:srgbClr val="0070C0"/>
                </a:solidFill>
              </a:rPr>
              <a:t> is </a:t>
            </a:r>
            <a:r>
              <a:rPr lang="en-US" altLang="en-US" dirty="0" err="1">
                <a:solidFill>
                  <a:srgbClr val="0070C0"/>
                </a:solidFill>
              </a:rPr>
              <a:t>esznek</a:t>
            </a:r>
            <a:r>
              <a:rPr lang="en-US" altLang="en-US" dirty="0">
                <a:solidFill>
                  <a:srgbClr val="0070C0"/>
                </a:solidFill>
              </a:rPr>
              <a:t>, </a:t>
            </a:r>
            <a:r>
              <a:rPr lang="en-US" altLang="en-US" dirty="0" err="1">
                <a:solidFill>
                  <a:srgbClr val="0070C0"/>
                </a:solidFill>
              </a:rPr>
              <a:t>zenélnek</a:t>
            </a:r>
            <a:r>
              <a:rPr lang="en-US" altLang="en-US" dirty="0">
                <a:solidFill>
                  <a:srgbClr val="0070C0"/>
                </a:solidFill>
              </a:rPr>
              <a:t>, </a:t>
            </a:r>
            <a:r>
              <a:rPr lang="en-US" altLang="en-US" dirty="0" err="1">
                <a:solidFill>
                  <a:srgbClr val="0070C0"/>
                </a:solidFill>
              </a:rPr>
              <a:t>történeteket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mesélnek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az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elhunytról</a:t>
            </a:r>
            <a:r>
              <a:rPr lang="en-US" altLang="en-US" dirty="0">
                <a:solidFill>
                  <a:srgbClr val="0070C0"/>
                </a:solidFill>
              </a:rPr>
              <a:t>. </a:t>
            </a:r>
          </a:p>
          <a:p>
            <a:endParaRPr lang="hu-HU" dirty="0">
              <a:solidFill>
                <a:srgbClr val="0070C0"/>
              </a:solidFill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075E5FBE-2268-EA6E-4D5F-103FC8D7BA4E}"/>
              </a:ext>
            </a:extLst>
          </p:cNvPr>
          <p:cNvSpPr txBox="1"/>
          <p:nvPr/>
        </p:nvSpPr>
        <p:spPr>
          <a:xfrm>
            <a:off x="311700" y="1867989"/>
            <a:ext cx="6977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Jelképek: bársonyvirág, </a:t>
            </a:r>
            <a:r>
              <a:rPr lang="hu-HU" dirty="0" err="1">
                <a:solidFill>
                  <a:schemeClr val="bg1"/>
                </a:solidFill>
              </a:rPr>
              <a:t>koponya,oltár</a:t>
            </a:r>
            <a:r>
              <a:rPr lang="hu-HU" dirty="0">
                <a:solidFill>
                  <a:schemeClr val="bg1"/>
                </a:solidFill>
              </a:rPr>
              <a:t>, La </a:t>
            </a:r>
            <a:r>
              <a:rPr lang="hu-HU" dirty="0" err="1">
                <a:solidFill>
                  <a:schemeClr val="bg1"/>
                </a:solidFill>
              </a:rPr>
              <a:t>Catrina:csontvázhölgy</a:t>
            </a:r>
            <a:endParaRPr lang="hu-H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290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E16A2148-8800-AA0D-8B04-72ED625D1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4FAA14C5-CC2A-0EA8-51CF-92EDCA4C0F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89C43E25-74FD-5F1C-6FFE-FD6F4E7C7B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96B11821-C0AA-1098-853A-98D6811AC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5C9F3521-15E0-38BA-B825-8AA5FE839866}"/>
              </a:ext>
            </a:extLst>
          </p:cNvPr>
          <p:cNvSpPr txBox="1"/>
          <p:nvPr/>
        </p:nvSpPr>
        <p:spPr>
          <a:xfrm>
            <a:off x="-23504" y="-66755"/>
            <a:ext cx="92354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800" b="1" u="sng" dirty="0">
                <a:solidFill>
                  <a:schemeClr val="accent1">
                    <a:lumMod val="75000"/>
                  </a:schemeClr>
                </a:solidFill>
              </a:rPr>
              <a:t>Praktikus elmúlás: Életvégi szokások  svéd módra </a:t>
            </a:r>
          </a:p>
          <a:p>
            <a:r>
              <a:rPr lang="hu-HU" sz="1800" b="1" u="sng" dirty="0" err="1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Margareta</a:t>
            </a:r>
            <a:r>
              <a:rPr lang="hu-HU" sz="1800" b="1" u="sng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u-HU" sz="1800" b="1" u="sng" dirty="0" err="1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Magnusson</a:t>
            </a:r>
            <a:r>
              <a:rPr lang="hu-HU" sz="1800" b="1" u="sng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/Végső rendrakás svéd módra</a:t>
            </a:r>
            <a:r>
              <a:rPr lang="hu-HU" sz="1800" b="1" u="sng" dirty="0">
                <a:solidFill>
                  <a:schemeClr val="accent1">
                    <a:lumMod val="75000"/>
                  </a:schemeClr>
                </a:solidFill>
              </a:rPr>
              <a:t> c. könyv szerzője/ tanácsai </a:t>
            </a:r>
          </a:p>
          <a:p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„…miért okoz gondot sokunknak a halálról beszélni…ez, mint az az elkerülhetetlen végpont, amely felé mindannyiunk élete halad.”</a:t>
            </a:r>
          </a:p>
          <a:p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  ”Az öregedés nem a gyengék sportja.” </a:t>
            </a:r>
          </a:p>
          <a:p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„…nem szabad túl sokáig várnod azzal, hogy megszabadulj a felesleges holmiktól.” Előbb-utóbb beköszönt az a kor, amikor a saját </a:t>
            </a:r>
            <a:r>
              <a:rPr lang="hu-HU" dirty="0" err="1">
                <a:solidFill>
                  <a:schemeClr val="accent1">
                    <a:lumMod val="75000"/>
                  </a:schemeClr>
                </a:solidFill>
              </a:rPr>
              <a:t>korlátaiddal</a:t>
            </a:r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 szembesülsz, és akkor hálás leszel majd magadnak, hogy tovább élvezheted az életet azzal a kevéssel, amid megmaradt„</a:t>
            </a: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19C98996-3649-E90F-55B1-1363F335F8FA}"/>
              </a:ext>
            </a:extLst>
          </p:cNvPr>
          <p:cNvSpPr txBox="1"/>
          <p:nvPr/>
        </p:nvSpPr>
        <p:spPr>
          <a:xfrm>
            <a:off x="2278380" y="1777068"/>
            <a:ext cx="390906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u="sng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Adományozd el</a:t>
            </a:r>
            <a:r>
              <a:rPr lang="hu-HU" sz="1600" u="sng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már nem hasznos eszközöket, ruhákat,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haszontalan bútorokat, könyveket, apróságokat.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Vagy hasznosítsák újra, amit csak tudnak</a:t>
            </a:r>
            <a:endParaRPr lang="hu-HU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FAD8049C-ED4C-55A2-ED4A-2C57FEFF7863}"/>
              </a:ext>
            </a:extLst>
          </p:cNvPr>
          <p:cNvSpPr txBox="1"/>
          <p:nvPr/>
        </p:nvSpPr>
        <p:spPr>
          <a:xfrm flipH="1">
            <a:off x="-23504" y="1777068"/>
            <a:ext cx="27895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u="sng" dirty="0">
                <a:solidFill>
                  <a:schemeClr val="accent1">
                    <a:lumMod val="75000"/>
                  </a:schemeClr>
                </a:solidFill>
              </a:rPr>
              <a:t>Tartsd meg: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jó emlékeket őrző tárgyakat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Csak a jól sikerült családi fotókat</a:t>
            </a:r>
            <a:endParaRPr lang="hu-HU" sz="160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56F45FA9-F039-D3EB-D2BA-D37C9E5C10D4}"/>
              </a:ext>
            </a:extLst>
          </p:cNvPr>
          <p:cNvSpPr txBox="1"/>
          <p:nvPr/>
        </p:nvSpPr>
        <p:spPr>
          <a:xfrm>
            <a:off x="5768340" y="1714500"/>
            <a:ext cx="3311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u="sng" dirty="0">
                <a:solidFill>
                  <a:schemeClr val="accent1">
                    <a:lumMod val="75000"/>
                  </a:schemeClr>
                </a:solidFill>
              </a:rPr>
              <a:t>Fordíts figyelmet: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Emberi kapcsolatokra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Tölts időt a szeretteiddel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Haragosokkal békülj meg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Oszd meg az emlékeid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Mesélj a múltról</a:t>
            </a:r>
          </a:p>
        </p:txBody>
      </p:sp>
    </p:spTree>
    <p:extLst>
      <p:ext uri="{BB962C8B-B14F-4D97-AF65-F5344CB8AC3E}">
        <p14:creationId xmlns:p14="http://schemas.microsoft.com/office/powerpoint/2010/main" val="374796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D1B1726A-4A6F-1FDA-E572-F846F9905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961993C1-08DB-209B-74C5-0B234CAB2D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642B1A8B-47FD-718D-914D-2BD3FCB0148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13DC9813-2C41-4452-AD46-91E6A7A98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E844E92A-22E5-4F6D-B3AC-CD4021271C6C}"/>
              </a:ext>
            </a:extLst>
          </p:cNvPr>
          <p:cNvSpPr txBox="1"/>
          <p:nvPr/>
        </p:nvSpPr>
        <p:spPr>
          <a:xfrm>
            <a:off x="2281067" y="2010411"/>
            <a:ext cx="45752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dirty="0"/>
              <a:t> </a:t>
            </a:r>
            <a:endParaRPr lang="hu-HU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A915FAB6-6E65-DC69-C34D-3D4EC50A2BA9}"/>
              </a:ext>
            </a:extLst>
          </p:cNvPr>
          <p:cNvSpPr txBox="1"/>
          <p:nvPr/>
        </p:nvSpPr>
        <p:spPr>
          <a:xfrm>
            <a:off x="109470" y="-53340"/>
            <a:ext cx="978883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Előadás témái: idősödés és életvég</a:t>
            </a: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Megközelítések az előadásban:</a:t>
            </a: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Statisztikai adatok- kapcsolódó egészégpolitikai lehetőségek</a:t>
            </a: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Idősödés szemléletének változása a posztmodern kultúrában-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aging-antiaging</a:t>
            </a:r>
            <a:endParaRPr lang="hu-HU" sz="2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Földrajzi különbségek az idősödés jellegzetességeiben-kék zónák</a:t>
            </a: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Életvég-halál kultuszok-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kultúrantrogológiai</a:t>
            </a: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megközelítés +1</a:t>
            </a:r>
          </a:p>
          <a:p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Életvége</a:t>
            </a: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- pszichológiai,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tanatológiai</a:t>
            </a: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megközelítés-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Polcz</a:t>
            </a: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Alaine</a:t>
            </a:r>
            <a:endParaRPr lang="hu-HU" sz="2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Idősödés pszichológiája-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jungiánus</a:t>
            </a: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szemlélet</a:t>
            </a: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Fejlődéspszichológiai szemlélet-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Erikson</a:t>
            </a:r>
            <a:endParaRPr lang="hu-HU" sz="2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Megküzdés –pozitív pszichológiai megközelítés</a:t>
            </a:r>
          </a:p>
          <a:p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Legújabb neurológiai kutatások-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superagers</a:t>
            </a:r>
            <a:endParaRPr lang="hu-HU" sz="2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65264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>
          <a:extLst>
            <a:ext uri="{FF2B5EF4-FFF2-40B4-BE49-F238E27FC236}">
              <a16:creationId xmlns:a16="http://schemas.microsoft.com/office/drawing/2014/main" id="{0D5ADB5B-AF85-6FD7-0FA5-0EAA351A8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>
            <a:extLst>
              <a:ext uri="{FF2B5EF4-FFF2-40B4-BE49-F238E27FC236}">
                <a16:creationId xmlns:a16="http://schemas.microsoft.com/office/drawing/2014/main" id="{C6D5C996-2324-8578-99E0-20DE9EE392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8">
            <a:extLst>
              <a:ext uri="{FF2B5EF4-FFF2-40B4-BE49-F238E27FC236}">
                <a16:creationId xmlns:a16="http://schemas.microsoft.com/office/drawing/2014/main" id="{EC063F9C-C283-4C5E-2A6B-D5012A6B329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CF6E8A64-8E65-BC25-5B5E-BE637497F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5" y="319087"/>
            <a:ext cx="9040970" cy="4505325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BA1A36A4-4F86-CB7E-D707-902A4B34BD6D}"/>
              </a:ext>
            </a:extLst>
          </p:cNvPr>
          <p:cNvSpPr txBox="1"/>
          <p:nvPr/>
        </p:nvSpPr>
        <p:spPr>
          <a:xfrm>
            <a:off x="-83820" y="1017725"/>
            <a:ext cx="9441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err="1">
                <a:solidFill>
                  <a:srgbClr val="0070C0"/>
                </a:solidFill>
              </a:rPr>
              <a:t>Pszichológiai,tanatológiai</a:t>
            </a:r>
            <a:r>
              <a:rPr lang="hu-HU" sz="2400" dirty="0">
                <a:solidFill>
                  <a:srgbClr val="0070C0"/>
                </a:solidFill>
              </a:rPr>
              <a:t> megközelítésben életvég</a:t>
            </a:r>
          </a:p>
        </p:txBody>
      </p:sp>
    </p:spTree>
    <p:extLst>
      <p:ext uri="{BB962C8B-B14F-4D97-AF65-F5344CB8AC3E}">
        <p14:creationId xmlns:p14="http://schemas.microsoft.com/office/powerpoint/2010/main" val="2540470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A4914C16-BD5E-6463-0453-9C4A6E7C9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4084F68D-E2BA-2731-5952-1D07CE5001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5ECF3A57-F926-423C-8DB6-D3A9880235E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EDCCFFBA-252F-8790-287F-1CB6E98DE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3C65E2B8-9852-C5D9-7AD9-AAAAAABCA1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84" t="12562" r="7857" b="28852"/>
          <a:stretch>
            <a:fillRect/>
          </a:stretch>
        </p:blipFill>
        <p:spPr>
          <a:xfrm>
            <a:off x="1577662" y="1287887"/>
            <a:ext cx="5563673" cy="200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971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F32C1B20-1A70-A79A-0560-9BF922AB6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3678D0F4-E382-046D-264A-1C47163234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EB3DC06F-FCD1-227E-18DF-5B219804F1A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1CDBAFD7-ED7D-1C16-46F5-86C8F8A92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C356CF16-FFE6-C367-52D9-DF75C6756B5D}"/>
              </a:ext>
            </a:extLst>
          </p:cNvPr>
          <p:cNvSpPr txBox="1"/>
          <p:nvPr/>
        </p:nvSpPr>
        <p:spPr>
          <a:xfrm>
            <a:off x="1294327" y="392807"/>
            <a:ext cx="55620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hu-HU" sz="2000" b="1" i="1" dirty="0">
                <a:solidFill>
                  <a:srgbClr val="0070C0"/>
                </a:solidFill>
              </a:rPr>
              <a:t>„ A véges és a végtelen között van egy keskeny átjáró. Ez a miénk, ez a halálunk. Mondta álmomban egy hang. Fölébredtem, lejegyeztem.</a:t>
            </a:r>
          </a:p>
          <a:p>
            <a:pPr rtl="0"/>
            <a:r>
              <a:rPr lang="hu-HU" sz="2000" b="1" i="1" dirty="0">
                <a:solidFill>
                  <a:srgbClr val="0070C0"/>
                </a:solidFill>
              </a:rPr>
              <a:t>Reggel csodálkozva néztem.” </a:t>
            </a:r>
          </a:p>
          <a:p>
            <a:pPr rtl="0"/>
            <a:r>
              <a:rPr lang="hu-HU" sz="2000" dirty="0" err="1">
                <a:solidFill>
                  <a:srgbClr val="0070C0"/>
                </a:solidFill>
              </a:rPr>
              <a:t>Polcz</a:t>
            </a:r>
            <a:r>
              <a:rPr lang="hu-HU" sz="2000" dirty="0">
                <a:solidFill>
                  <a:srgbClr val="0070C0"/>
                </a:solidFill>
              </a:rPr>
              <a:t> </a:t>
            </a:r>
            <a:r>
              <a:rPr lang="hu-HU" sz="2000" dirty="0" err="1">
                <a:solidFill>
                  <a:srgbClr val="0070C0"/>
                </a:solidFill>
              </a:rPr>
              <a:t>Alaine</a:t>
            </a:r>
            <a:r>
              <a:rPr lang="hu-HU" sz="2000" dirty="0">
                <a:solidFill>
                  <a:srgbClr val="0070C0"/>
                </a:solidFill>
              </a:rPr>
              <a:t>, Naplórészlet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41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B8C40CB1-A578-E0C5-5E23-A07761CA5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25381"/>
            <a:ext cx="9144000" cy="5143500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ECD986B-6CDC-E8BB-9C0B-6E9926477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86" y="225381"/>
            <a:ext cx="4788048" cy="319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6946D34-4CD1-6E43-730A-BA597100E382}"/>
              </a:ext>
            </a:extLst>
          </p:cNvPr>
          <p:cNvSpPr txBox="1"/>
          <p:nvPr/>
        </p:nvSpPr>
        <p:spPr>
          <a:xfrm>
            <a:off x="4951928" y="-92412"/>
            <a:ext cx="34804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</a:rPr>
              <a:t>Bábterápia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Világjáték terápia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magyar úttörője, 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Nemzetközi jelentőségű magyar pszichológus,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pszichoterapeuta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Rákos, haldokló gyermekek pszichológusa,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Hospice Alapítvány alapítója,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Asszony a fronton szerzője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Mészöly Miklós író társa 53 évig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Kettős élet: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Klinika egész nap, 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Este írókkal társasági élet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1960-as évektől aktív</a:t>
            </a:r>
          </a:p>
          <a:p>
            <a:r>
              <a:rPr lang="hu-HU" b="1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Meghalt 2007</a:t>
            </a:r>
            <a:endParaRPr lang="en-GB" b="1" dirty="0">
              <a:solidFill>
                <a:srgbClr val="0070C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hu-HU" dirty="0"/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191AFF0F-C22A-7EDA-39ED-5A4D8B055B26}"/>
              </a:ext>
            </a:extLst>
          </p:cNvPr>
          <p:cNvSpPr txBox="1"/>
          <p:nvPr/>
        </p:nvSpPr>
        <p:spPr>
          <a:xfrm>
            <a:off x="99486" y="2571750"/>
            <a:ext cx="4540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400" b="1" dirty="0" err="1">
                <a:solidFill>
                  <a:srgbClr val="0070C0"/>
                </a:solidFill>
              </a:rPr>
              <a:t>tanatológus</a:t>
            </a:r>
            <a:r>
              <a:rPr lang="hu-HU" sz="1400" b="1" dirty="0">
                <a:solidFill>
                  <a:srgbClr val="0070C0"/>
                </a:solidFill>
              </a:rPr>
              <a:t>, pszichológus, író </a:t>
            </a:r>
          </a:p>
          <a:p>
            <a:endParaRPr lang="hu-HU" b="1" dirty="0">
              <a:solidFill>
                <a:srgbClr val="0070C0"/>
              </a:solidFill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B87E40C9-3AD6-BABE-288C-30A7D1CD1D0C}"/>
              </a:ext>
            </a:extLst>
          </p:cNvPr>
          <p:cNvSpPr txBox="1"/>
          <p:nvPr/>
        </p:nvSpPr>
        <p:spPr>
          <a:xfrm>
            <a:off x="0" y="-225381"/>
            <a:ext cx="39158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>
                <a:solidFill>
                  <a:srgbClr val="0070C0"/>
                </a:solidFill>
                <a:latin typeface="Arial Narrow" panose="020B0606020202030204" pitchFamily="34" charset="0"/>
              </a:rPr>
              <a:t>Ki volt </a:t>
            </a:r>
            <a:r>
              <a:rPr lang="hu-HU" sz="28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Polcz</a:t>
            </a:r>
            <a:r>
              <a:rPr lang="hu-HU" sz="2800" b="1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hu-HU" sz="28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Alaine</a:t>
            </a:r>
            <a:r>
              <a:rPr lang="hu-HU" sz="2800" b="1" dirty="0">
                <a:solidFill>
                  <a:srgbClr val="0070C0"/>
                </a:solidFill>
                <a:latin typeface="Arial Narrow" panose="020B0606020202030204" pitchFamily="34" charset="0"/>
              </a:rPr>
              <a:t>? 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91CBDE4C-F37D-86F7-82F6-9751D537D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080715"/>
          </a:xfrm>
          <a:prstGeom prst="rect">
            <a:avLst/>
          </a:prstGeom>
        </p:spPr>
      </p:pic>
      <p:pic>
        <p:nvPicPr>
          <p:cNvPr id="4" name="Picture 2" descr="halál Polcz Alaine Mészöly Miklós tanatológus">
            <a:extLst>
              <a:ext uri="{FF2B5EF4-FFF2-40B4-BE49-F238E27FC236}">
                <a16:creationId xmlns:a16="http://schemas.microsoft.com/office/drawing/2014/main" id="{5278D686-C82B-24DC-3DC5-EC629DE23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706" y="154014"/>
            <a:ext cx="3949263" cy="365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A815A7D7-1B11-9954-7F6C-914C1FF2F4CD}"/>
              </a:ext>
            </a:extLst>
          </p:cNvPr>
          <p:cNvSpPr txBox="1"/>
          <p:nvPr/>
        </p:nvSpPr>
        <p:spPr>
          <a:xfrm>
            <a:off x="205740" y="0"/>
            <a:ext cx="488596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400" i="1" cap="none" dirty="0"/>
              <a:t>„</a:t>
            </a:r>
            <a:r>
              <a:rPr lang="en-GB" sz="1600" i="1" cap="none" dirty="0" err="1">
                <a:solidFill>
                  <a:srgbClr val="0070C0"/>
                </a:solidFill>
              </a:rPr>
              <a:t>Gyakorolta</a:t>
            </a:r>
            <a:r>
              <a:rPr lang="en-GB" sz="1600" i="1" cap="none" dirty="0">
                <a:solidFill>
                  <a:srgbClr val="0070C0"/>
                </a:solidFill>
              </a:rPr>
              <a:t> a </a:t>
            </a:r>
            <a:r>
              <a:rPr lang="en-GB" sz="1600" i="1" cap="none" dirty="0" err="1">
                <a:solidFill>
                  <a:srgbClr val="0070C0"/>
                </a:solidFill>
              </a:rPr>
              <a:t>halált</a:t>
            </a:r>
            <a:r>
              <a:rPr lang="en-GB" sz="1600" i="1" cap="none" dirty="0">
                <a:solidFill>
                  <a:srgbClr val="0070C0"/>
                </a:solidFill>
              </a:rPr>
              <a:t>, </a:t>
            </a:r>
            <a:r>
              <a:rPr lang="en-GB" sz="1600" i="1" cap="none" dirty="0" err="1">
                <a:solidFill>
                  <a:srgbClr val="0070C0"/>
                </a:solidFill>
              </a:rPr>
              <a:t>felkészült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rá</a:t>
            </a:r>
            <a:r>
              <a:rPr lang="en-GB" sz="1600" i="1" cap="none" dirty="0">
                <a:solidFill>
                  <a:srgbClr val="0070C0"/>
                </a:solidFill>
              </a:rPr>
              <a:t>, </a:t>
            </a:r>
            <a:endParaRPr lang="hu-HU" sz="1600" i="1" cap="none" dirty="0">
              <a:solidFill>
                <a:srgbClr val="0070C0"/>
              </a:solidFill>
            </a:endParaRPr>
          </a:p>
          <a:p>
            <a:r>
              <a:rPr lang="en-GB" sz="1600" i="1" cap="none" dirty="0" err="1">
                <a:solidFill>
                  <a:srgbClr val="0070C0"/>
                </a:solidFill>
              </a:rPr>
              <a:t>az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egész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életét</a:t>
            </a:r>
            <a:r>
              <a:rPr lang="en-GB" sz="1600" i="1" cap="none" dirty="0">
                <a:solidFill>
                  <a:srgbClr val="0070C0"/>
                </a:solidFill>
              </a:rPr>
              <a:t> a </a:t>
            </a:r>
            <a:r>
              <a:rPr lang="en-GB" sz="1600" i="1" cap="none" dirty="0" err="1">
                <a:solidFill>
                  <a:srgbClr val="0070C0"/>
                </a:solidFill>
              </a:rPr>
              <a:t>halál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árnyékában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élte</a:t>
            </a:r>
            <a:r>
              <a:rPr lang="hu-HU" sz="1600" i="1" cap="none" dirty="0">
                <a:solidFill>
                  <a:srgbClr val="0070C0"/>
                </a:solidFill>
              </a:rPr>
              <a:t>…</a:t>
            </a:r>
          </a:p>
          <a:p>
            <a:r>
              <a:rPr lang="en-GB" sz="1600" i="1" cap="none" dirty="0">
                <a:solidFill>
                  <a:srgbClr val="0070C0"/>
                </a:solidFill>
              </a:rPr>
              <a:t>Hatalmas </a:t>
            </a:r>
            <a:r>
              <a:rPr lang="en-GB" sz="1600" i="1" cap="none" dirty="0" err="1">
                <a:solidFill>
                  <a:srgbClr val="0070C0"/>
                </a:solidFill>
              </a:rPr>
              <a:t>lélek</a:t>
            </a:r>
            <a:r>
              <a:rPr lang="en-GB" sz="1600" i="1" cap="none" dirty="0">
                <a:solidFill>
                  <a:srgbClr val="0070C0"/>
                </a:solidFill>
              </a:rPr>
              <a:t> volt, </a:t>
            </a:r>
            <a:r>
              <a:rPr lang="en-GB" sz="1600" i="1" cap="none" dirty="0" err="1">
                <a:solidFill>
                  <a:srgbClr val="0070C0"/>
                </a:solidFill>
              </a:rPr>
              <a:t>óriási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szívvel</a:t>
            </a:r>
            <a:r>
              <a:rPr lang="en-GB" sz="1600" i="1" cap="none" dirty="0">
                <a:solidFill>
                  <a:srgbClr val="0070C0"/>
                </a:solidFill>
              </a:rPr>
              <a:t>, és </a:t>
            </a:r>
            <a:r>
              <a:rPr lang="en-GB" sz="1600" i="1" cap="none" dirty="0" err="1">
                <a:solidFill>
                  <a:srgbClr val="0070C0"/>
                </a:solidFill>
              </a:rPr>
              <a:t>csodálatosan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okosan</a:t>
            </a:r>
            <a:r>
              <a:rPr lang="en-GB" sz="1600" i="1" cap="none" dirty="0">
                <a:solidFill>
                  <a:srgbClr val="0070C0"/>
                </a:solidFill>
              </a:rPr>
              <a:t>, </a:t>
            </a:r>
            <a:r>
              <a:rPr lang="en-GB" sz="1600" i="1" cap="none" dirty="0" err="1">
                <a:solidFill>
                  <a:srgbClr val="0070C0"/>
                </a:solidFill>
              </a:rPr>
              <a:t>tudatosan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építgette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egész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életében</a:t>
            </a:r>
            <a:r>
              <a:rPr lang="en-GB" sz="1600" i="1" cap="none" dirty="0">
                <a:solidFill>
                  <a:srgbClr val="0070C0"/>
                </a:solidFill>
              </a:rPr>
              <a:t> a </a:t>
            </a:r>
            <a:r>
              <a:rPr lang="en-GB" sz="1600" i="1" cap="none" dirty="0" err="1">
                <a:solidFill>
                  <a:srgbClr val="0070C0"/>
                </a:solidFill>
              </a:rPr>
              <a:t>halálra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készülők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méltó</a:t>
            </a:r>
            <a:r>
              <a:rPr lang="en-GB" sz="1600" i="1" cap="none" dirty="0">
                <a:solidFill>
                  <a:srgbClr val="0070C0"/>
                </a:solidFill>
              </a:rPr>
              <a:t> </a:t>
            </a:r>
            <a:r>
              <a:rPr lang="en-GB" sz="1600" i="1" cap="none" dirty="0" err="1">
                <a:solidFill>
                  <a:srgbClr val="0070C0"/>
                </a:solidFill>
              </a:rPr>
              <a:t>útját</a:t>
            </a:r>
            <a:r>
              <a:rPr lang="en-GB" sz="1600" i="1" cap="none" dirty="0">
                <a:solidFill>
                  <a:srgbClr val="0070C0"/>
                </a:solidFill>
              </a:rPr>
              <a:t>.</a:t>
            </a:r>
            <a:r>
              <a:rPr lang="hu-HU" sz="1600" i="1" cap="none" dirty="0">
                <a:solidFill>
                  <a:srgbClr val="0070C0"/>
                </a:solidFill>
              </a:rPr>
              <a:t>”</a:t>
            </a:r>
            <a:r>
              <a:rPr lang="en-GB" sz="1600" i="1" cap="none" dirty="0">
                <a:solidFill>
                  <a:srgbClr val="0070C0"/>
                </a:solidFill>
              </a:rPr>
              <a:t> </a:t>
            </a:r>
            <a:r>
              <a:rPr lang="hu-HU" sz="1600" i="1" cap="none" dirty="0">
                <a:solidFill>
                  <a:srgbClr val="0070C0"/>
                </a:solidFill>
              </a:rPr>
              <a:t> </a:t>
            </a:r>
            <a:r>
              <a:rPr lang="hu-HU" cap="none" dirty="0">
                <a:solidFill>
                  <a:srgbClr val="0070C0"/>
                </a:solidFill>
              </a:rPr>
              <a:t>Both Gabi, </a:t>
            </a:r>
            <a:r>
              <a:rPr lang="hu-HU" sz="1200" cap="none" dirty="0">
                <a:solidFill>
                  <a:srgbClr val="0070C0"/>
                </a:solidFill>
              </a:rPr>
              <a:t>WMN</a:t>
            </a:r>
            <a:endParaRPr lang="en-GB" sz="1200" cap="none" dirty="0">
              <a:solidFill>
                <a:srgbClr val="0070C0"/>
              </a:solidFill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0D6DBC7-F45D-B995-D644-B48C77F50A3D}"/>
              </a:ext>
            </a:extLst>
          </p:cNvPr>
          <p:cNvSpPr txBox="1"/>
          <p:nvPr/>
        </p:nvSpPr>
        <p:spPr>
          <a:xfrm>
            <a:off x="769620" y="2315636"/>
            <a:ext cx="60690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hu-HU" sz="1400" b="1" dirty="0" err="1">
                <a:solidFill>
                  <a:srgbClr val="0070C0"/>
                </a:solidFill>
              </a:rPr>
              <a:t>Polcz</a:t>
            </a:r>
            <a:r>
              <a:rPr lang="hu-HU" sz="1400" b="1" dirty="0">
                <a:solidFill>
                  <a:srgbClr val="0070C0"/>
                </a:solidFill>
              </a:rPr>
              <a:t> </a:t>
            </a:r>
            <a:r>
              <a:rPr lang="hu-HU" sz="1400" b="1" dirty="0" err="1">
                <a:solidFill>
                  <a:srgbClr val="0070C0"/>
                </a:solidFill>
              </a:rPr>
              <a:t>Alaine</a:t>
            </a:r>
            <a:r>
              <a:rPr lang="hu-HU" sz="1400" b="1" dirty="0">
                <a:solidFill>
                  <a:srgbClr val="0070C0"/>
                </a:solidFill>
              </a:rPr>
              <a:t> A magyar Hospice Alapítvány alapítója</a:t>
            </a:r>
            <a:endParaRPr lang="en-GB" sz="1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EBBEE604-EBD1-7423-CD4D-B4776E670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973F98E2-4D0A-0107-0778-612BB76BE0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B3775A81-3D16-55AE-DBD3-AE8C59941D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5039F3CA-6DAF-2BDE-EF70-C52C2C044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64B458E1-4CE4-E6F0-9BE1-A76D3C975C1A}"/>
              </a:ext>
            </a:extLst>
          </p:cNvPr>
          <p:cNvSpPr txBox="1"/>
          <p:nvPr/>
        </p:nvSpPr>
        <p:spPr>
          <a:xfrm>
            <a:off x="-121920" y="-245956"/>
            <a:ext cx="944118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buNone/>
            </a:pPr>
            <a:r>
              <a:rPr lang="hu-HU" sz="2000" b="1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Polcz</a:t>
            </a:r>
            <a:r>
              <a:rPr lang="hu-H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hu-HU" sz="2000" b="1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Alaine</a:t>
            </a:r>
            <a:r>
              <a:rPr lang="hu-H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üzenete megőrizni a méltóságot</a:t>
            </a:r>
          </a:p>
          <a:p>
            <a:pPr rtl="0"/>
            <a:r>
              <a:rPr lang="hu-H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Megküzdési mód: aktivitás, humor, elfogadás, tudatosság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„legjobban szürkében érzem magam”- éld meg a korod/elfogadni a test romlását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„Ne csak várjuk a fiatalok/ gyerekek telefonját” passzivitás helyett aktivitás- tartalmas együtt töltött idő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„Fiatalok látogatása legyen közös élmény”. együtt néznek filmet, amit amúgy is megnéznének, aztán beszélgetnek róla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„somlói galuska mindenképp legyen”- Tudatosan készül a saját halotti torára- tervezgeti a menüt, ki fogadja a vendégeket</a:t>
            </a:r>
          </a:p>
          <a:p>
            <a:r>
              <a:rPr lang="hu-H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Gyűjti a jó példákat a méltósággal megélt idősödésre</a:t>
            </a:r>
          </a:p>
          <a:p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Déry Tiborék: Szenilitásversenyt rendeztek</a:t>
            </a:r>
          </a:p>
          <a:p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Mérei Ferenc: „Vigyázok a memóriámra”- mindennap megtanul egy verset, másnap felmondja</a:t>
            </a:r>
          </a:p>
          <a:p>
            <a:r>
              <a:rPr lang="hu-HU" sz="16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Alaine</a:t>
            </a: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példája: célok és feladatok: Mészöly hagyatékot, írásait rendezni, saját munkáit befejezni, emberi kapcsolatok ápolása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Forrás: </a:t>
            </a:r>
            <a:r>
              <a:rPr lang="hu-HU" sz="16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Polcz</a:t>
            </a: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hu-HU" sz="16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Alaine</a:t>
            </a:r>
            <a:r>
              <a:rPr lang="hu-HU" sz="16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: Ideje az öregségnek c. könyv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rtl="0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09107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E1766947-62E1-82CF-E83C-3A5D19DD7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E0689680-C45A-6112-404E-B9A7C09060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80537BFE-E96F-850D-A801-DF2C4E24D98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D2720EC8-8E3A-08F1-19B7-52959C250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" y="-426641"/>
            <a:ext cx="8961120" cy="5513796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7D3D3C28-28AE-0339-972A-46C16DCB51CB}"/>
              </a:ext>
            </a:extLst>
          </p:cNvPr>
          <p:cNvSpPr txBox="1"/>
          <p:nvPr/>
        </p:nvSpPr>
        <p:spPr>
          <a:xfrm>
            <a:off x="182880" y="792480"/>
            <a:ext cx="84505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>
                <a:solidFill>
                  <a:schemeClr val="accent1">
                    <a:lumMod val="50000"/>
                  </a:schemeClr>
                </a:solidFill>
              </a:rPr>
              <a:t>Legfontosabb fejlődéspszichológiai szempontú elméletek az idősödésről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chemeClr val="accent1">
                    <a:lumMod val="50000"/>
                  </a:schemeClr>
                </a:solidFill>
              </a:rPr>
              <a:t>Jung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 err="1">
                <a:solidFill>
                  <a:schemeClr val="accent1">
                    <a:lumMod val="50000"/>
                  </a:schemeClr>
                </a:solidFill>
              </a:rPr>
              <a:t>Erikson</a:t>
            </a:r>
            <a:endParaRPr lang="hu-H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41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4AB93845-A417-7195-7616-1924A9C20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B5179F39-FE37-9A89-7EEC-07BC388B32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FAA0C8E3-81A1-9E9B-18AB-5599BFCAEE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B49986BC-3458-7474-AD08-6279CA738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BB7BC3EB-1A64-3A49-D212-8059590BD3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4402" b="8613"/>
          <a:stretch>
            <a:fillRect/>
          </a:stretch>
        </p:blipFill>
        <p:spPr>
          <a:xfrm>
            <a:off x="213096" y="127129"/>
            <a:ext cx="3389554" cy="3133924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94FAFA81-C0D2-E506-B4AE-0857DBE879C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31" r="8989" b="10261"/>
          <a:stretch>
            <a:fillRect/>
          </a:stretch>
        </p:blipFill>
        <p:spPr>
          <a:xfrm>
            <a:off x="3561306" y="127129"/>
            <a:ext cx="5514568" cy="307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803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6C67D42F-7254-A470-5858-A2DDC87DB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0662B173-E8EE-BFE6-9CB0-E02A77443AC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20681020-5793-D779-E651-7CFA69F2B3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B96547D2-2A8D-E8D5-3984-9399A03BF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C6B4F3BD-CCF4-D350-1F1E-0B31000490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8486" b="8151"/>
          <a:stretch>
            <a:fillRect/>
          </a:stretch>
        </p:blipFill>
        <p:spPr>
          <a:xfrm>
            <a:off x="1455156" y="1001783"/>
            <a:ext cx="3653571" cy="263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13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AF2FE9D4-EFD0-14E9-DD54-FFFF0F2A6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DAD97ECE-900A-AC4C-9798-0E761B93D4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5F9F510A-75EC-53E9-15F5-197E6B36D9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1A5A436B-2B61-914D-C74C-835F5C3DB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2F894436-18A5-B574-FC52-826FE7E2B5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2960" b="8613"/>
          <a:stretch>
            <a:fillRect/>
          </a:stretch>
        </p:blipFill>
        <p:spPr>
          <a:xfrm>
            <a:off x="1523736" y="857102"/>
            <a:ext cx="4696760" cy="313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4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3D830F1D-6CEF-401A-C663-D4EBF4B7E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58248"/>
            <a:ext cx="9144000" cy="5103628"/>
          </a:xfrm>
          <a:prstGeom prst="rect">
            <a:avLst/>
          </a:prstGeom>
        </p:spPr>
      </p:pic>
      <p:sp>
        <p:nvSpPr>
          <p:cNvPr id="62" name="Google Shape;62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" name="Kép 2" descr="The image is a pie chart comparing the perceived quality of life and health in different European countries, showing that a majority of 14-64-year-old Hungarians feel good about their health, but the overall population considers only 55% to be healthy, with a focus on the importance of childhood health.&#10;&#10;Előfordulhat, hogy az AI által létrehozott tartalom helytelen.">
            <a:extLst>
              <a:ext uri="{FF2B5EF4-FFF2-40B4-BE49-F238E27FC236}">
                <a16:creationId xmlns:a16="http://schemas.microsoft.com/office/drawing/2014/main" id="{61FE3B82-CCA3-F9D3-932A-1C3EB052A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5469" y="-650624"/>
            <a:ext cx="4816257" cy="559600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BF10ABB9-7BA0-6164-8D2E-AE80EA01F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B9AFCCA0-6FAD-5742-4F42-EC7D8891BE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6F70D012-04C0-149B-918E-FFAEA5FE55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C9E41C46-987F-55EB-0445-B5137B6BE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E8A900DA-CB97-216F-38DC-1B14CD5350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0565" b="8613"/>
          <a:stretch>
            <a:fillRect/>
          </a:stretch>
        </p:blipFill>
        <p:spPr>
          <a:xfrm>
            <a:off x="1523736" y="857102"/>
            <a:ext cx="4233120" cy="313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783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252125CB-A867-503D-875E-A8D1A2D3A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9D2895D9-4E07-5E1F-689E-30D85FB909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48D4E311-DAE3-9FC9-3211-48AAB3FAAC1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E6B70C6F-EC1B-9440-0207-064A94BE9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28D1D761-98E3-F228-47B5-BA56636AA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463669"/>
              </p:ext>
            </p:extLst>
          </p:nvPr>
        </p:nvGraphicFramePr>
        <p:xfrm>
          <a:off x="761999" y="56345"/>
          <a:ext cx="10387330" cy="3147915"/>
        </p:xfrm>
        <a:graphic>
          <a:graphicData uri="http://schemas.openxmlformats.org/drawingml/2006/table">
            <a:tbl>
              <a:tblPr firstRow="1" bandRow="1"/>
              <a:tblGrid>
                <a:gridCol w="10387330">
                  <a:extLst>
                    <a:ext uri="{9D8B030D-6E8A-4147-A177-3AD203B41FA5}">
                      <a16:colId xmlns:a16="http://schemas.microsoft.com/office/drawing/2014/main" val="2151854258"/>
                    </a:ext>
                  </a:extLst>
                </a:gridCol>
              </a:tblGrid>
              <a:tr h="384042">
                <a:tc>
                  <a:txBody>
                    <a:bodyPr/>
                    <a:lstStyle>
                      <a:defPPr>
                        <a:defRPr lang="en-GB"/>
                      </a:defPPr>
                    </a:lstStyle>
                    <a:p>
                      <a:pPr algn="l">
                        <a:lnSpc>
                          <a:spcPts val="1800"/>
                        </a:lnSpc>
                        <a:buNone/>
                      </a:pPr>
                      <a:r>
                        <a:rPr lang="hu-HU" sz="2400" b="1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Pozitív pszichológia: az időskori megküzdés (</a:t>
                      </a:r>
                      <a:r>
                        <a:rPr lang="hu-HU" sz="2400" b="1" i="0" dirty="0" err="1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coping</a:t>
                      </a:r>
                      <a:r>
                        <a:rPr lang="hu-HU" sz="2400" b="1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) főbb jellemzői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1092750"/>
                  </a:ext>
                </a:extLst>
              </a:tr>
              <a:tr h="575849">
                <a:tc>
                  <a:txBody>
                    <a:bodyPr/>
                    <a:lstStyle>
                      <a:defPPr>
                        <a:defRPr lang="en-GB"/>
                      </a:def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b="1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Alkalmazkodás a változásokhoz:</a:t>
                      </a:r>
                      <a:r>
                        <a:rPr lang="hu-HU" b="0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 A testi, társadalmi és </a:t>
                      </a:r>
                      <a:r>
                        <a:rPr lang="hu-HU" b="0" i="0" dirty="0" err="1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szerepváltásbeli</a:t>
                      </a:r>
                      <a:r>
                        <a:rPr lang="hu-HU" b="0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 változások kezelése kulcsfontosságú</a:t>
                      </a:r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71894802"/>
                  </a:ext>
                </a:extLst>
              </a:tr>
              <a:tr h="515028">
                <a:tc>
                  <a:txBody>
                    <a:bodyPr/>
                    <a:lstStyle>
                      <a:defPPr>
                        <a:defRPr lang="en-GB"/>
                      </a:def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="1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Stresszkezelés:</a:t>
                      </a:r>
                      <a:r>
                        <a:rPr lang="hu-HU" b="0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 Az idős korban csökkenő stressztűrő képesség miatt fontos a megfelelő támogatási rendszer.</a:t>
                      </a:r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3035252"/>
                  </a:ext>
                </a:extLst>
              </a:tr>
              <a:tr h="836498">
                <a:tc>
                  <a:txBody>
                    <a:bodyPr/>
                    <a:lstStyle>
                      <a:defPPr>
                        <a:defRPr lang="en-GB"/>
                      </a:def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hu-HU" b="1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Egészségpszichológiai szempontok:</a:t>
                      </a:r>
                      <a:r>
                        <a:rPr lang="hu-HU" b="0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 A betegségekkel való megküzdést befolyásolja az egyén korábbi élettörténete és szokásai. </a:t>
                      </a:r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04651160"/>
                  </a:ext>
                </a:extLst>
              </a:tr>
              <a:tr h="836498">
                <a:tc>
                  <a:txBody>
                    <a:bodyPr/>
                    <a:lstStyle>
                      <a:defPPr>
                        <a:defRPr lang="en-GB"/>
                      </a:def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b="1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Proaktív megküzdés:</a:t>
                      </a:r>
                      <a:r>
                        <a:rPr lang="hu-HU" b="0" i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</a:rPr>
                        <a:t> Az aktív életmód, a hobbik, az alkotótevékenység és a társas kapcsolatok fenntartása.</a:t>
                      </a: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900"/>
                        </a:spcAft>
                        <a:buFont typeface="Arial" panose="020B0604020202020204" pitchFamily="34" charset="0"/>
                        <a:buChar char="•"/>
                      </a:pPr>
                      <a:endParaRPr lang="hu-HU" b="0" i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3786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634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F033E28F-F9FB-DAF6-65B5-DD37C81BF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9E692DF7-C6FE-13FD-365F-FF05CD35CF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4E589A05-4419-FC7A-1835-FE37D4AE7A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15B1518C-3EF0-A969-AFBD-35CA7EA8F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5BCA7F86-1C1B-AE3F-40EB-72D2A979F41A}"/>
              </a:ext>
            </a:extLst>
          </p:cNvPr>
          <p:cNvSpPr txBox="1"/>
          <p:nvPr/>
        </p:nvSpPr>
        <p:spPr>
          <a:xfrm>
            <a:off x="1" y="786635"/>
            <a:ext cx="4043966" cy="1563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b="1" dirty="0">
                <a:solidFill>
                  <a:srgbClr val="0070C0"/>
                </a:solidFill>
              </a:rPr>
              <a:t>Az </a:t>
            </a:r>
            <a:r>
              <a:rPr lang="en-GB" b="1" dirty="0" err="1">
                <a:solidFill>
                  <a:srgbClr val="0070C0"/>
                </a:solidFill>
              </a:rPr>
              <a:t>optimális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idősödés</a:t>
            </a:r>
            <a:r>
              <a:rPr lang="hu-HU" b="1" dirty="0" err="1">
                <a:solidFill>
                  <a:srgbClr val="0070C0"/>
                </a:solidFill>
              </a:rPr>
              <a:t>hez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és a </a:t>
            </a:r>
            <a:r>
              <a:rPr lang="en-GB" dirty="0" err="1">
                <a:solidFill>
                  <a:srgbClr val="0070C0"/>
                </a:solidFill>
              </a:rPr>
              <a:t>szubjektív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jólét</a:t>
            </a:r>
            <a:r>
              <a:rPr lang="hu-HU" dirty="0" err="1">
                <a:solidFill>
                  <a:srgbClr val="0070C0"/>
                </a:solidFill>
              </a:rPr>
              <a:t>hez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pozitív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prediktor</a:t>
            </a:r>
            <a:r>
              <a:rPr lang="hu-HU" dirty="0">
                <a:solidFill>
                  <a:srgbClr val="0070C0"/>
                </a:solidFill>
              </a:rPr>
              <a:t>ok: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 err="1">
                <a:solidFill>
                  <a:srgbClr val="0070C0"/>
                </a:solidFill>
              </a:rPr>
              <a:t>fizikai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aktivitás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hu-HU" dirty="0">
                <a:solidFill>
                  <a:srgbClr val="0070C0"/>
                </a:solidFill>
              </a:rPr>
              <a:t>:</a:t>
            </a:r>
            <a:r>
              <a:rPr lang="en-GB" dirty="0" err="1">
                <a:solidFill>
                  <a:srgbClr val="0070C0"/>
                </a:solidFill>
              </a:rPr>
              <a:t>rendszeres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testmozgás</a:t>
            </a:r>
            <a:r>
              <a:rPr lang="en-GB" dirty="0">
                <a:solidFill>
                  <a:srgbClr val="0070C0"/>
                </a:solidFill>
              </a:rPr>
              <a:t> </a:t>
            </a:r>
            <a:endParaRPr lang="hu-HU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a </a:t>
            </a:r>
            <a:r>
              <a:rPr lang="en-GB" dirty="0" err="1">
                <a:solidFill>
                  <a:srgbClr val="0070C0"/>
                </a:solidFill>
              </a:rPr>
              <a:t>társasági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eseményeken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rész</a:t>
            </a:r>
            <a:r>
              <a:rPr lang="hu-HU" dirty="0">
                <a:solidFill>
                  <a:srgbClr val="0070C0"/>
                </a:solidFill>
              </a:rPr>
              <a:t>vétel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 err="1">
                <a:solidFill>
                  <a:srgbClr val="0070C0"/>
                </a:solidFill>
              </a:rPr>
              <a:t>szociális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interakciók</a:t>
            </a:r>
            <a:r>
              <a:rPr lang="en-GB" dirty="0">
                <a:solidFill>
                  <a:srgbClr val="0070C0"/>
                </a:solidFill>
              </a:rPr>
              <a:t> </a:t>
            </a:r>
            <a:endParaRPr lang="hu-HU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 err="1">
                <a:solidFill>
                  <a:srgbClr val="0070C0"/>
                </a:solidFill>
              </a:rPr>
              <a:t>mentális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aktivitá</a:t>
            </a:r>
            <a:r>
              <a:rPr lang="hu-HU" dirty="0">
                <a:solidFill>
                  <a:srgbClr val="0070C0"/>
                </a:solidFill>
              </a:rPr>
              <a:t>s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26C4F8ED-29F3-D606-99F5-6FB75CFDB806}"/>
              </a:ext>
            </a:extLst>
          </p:cNvPr>
          <p:cNvSpPr txBox="1"/>
          <p:nvPr/>
        </p:nvSpPr>
        <p:spPr>
          <a:xfrm>
            <a:off x="807720" y="-244699"/>
            <a:ext cx="3398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b="1" dirty="0">
                <a:solidFill>
                  <a:srgbClr val="0070C0"/>
                </a:solidFill>
              </a:rPr>
              <a:t>Optimális idősödés</a:t>
            </a:r>
          </a:p>
        </p:txBody>
      </p:sp>
      <p:pic>
        <p:nvPicPr>
          <p:cNvPr id="8" name="Kép helye 7">
            <a:extLst>
              <a:ext uri="{FF2B5EF4-FFF2-40B4-BE49-F238E27FC236}">
                <a16:creationId xmlns:a16="http://schemas.microsoft.com/office/drawing/2014/main" id="{12029FF5-3E8A-37C8-69BA-FEFA3F2EBDB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863" r="16863"/>
          <a:stretch>
            <a:fillRect/>
          </a:stretch>
        </p:blipFill>
        <p:spPr>
          <a:xfrm>
            <a:off x="5183188" y="987426"/>
            <a:ext cx="2806786" cy="221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6939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B358753C-95F1-92DD-1DF7-45AFF4C10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81B59DA6-EC11-7323-DB33-EEF9351227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9BD9E45C-8275-2AE3-5862-C4510CF6F66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65CEEE38-638D-2913-F9AE-AFB57D86D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37312659-31D3-AA7B-C743-56CE8F0BA81F}"/>
              </a:ext>
            </a:extLst>
          </p:cNvPr>
          <p:cNvSpPr txBox="1"/>
          <p:nvPr/>
        </p:nvSpPr>
        <p:spPr>
          <a:xfrm>
            <a:off x="311700" y="56345"/>
            <a:ext cx="865704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3200" dirty="0">
                <a:solidFill>
                  <a:srgbClr val="0070C0"/>
                </a:solidFill>
              </a:rPr>
              <a:t>Szuperidősek/</a:t>
            </a:r>
            <a:r>
              <a:rPr lang="hu-HU" sz="3200" dirty="0" err="1">
                <a:solidFill>
                  <a:srgbClr val="0070C0"/>
                </a:solidFill>
              </a:rPr>
              <a:t>Superagers</a:t>
            </a:r>
            <a:r>
              <a:rPr lang="hu-HU" sz="3200" dirty="0">
                <a:solidFill>
                  <a:srgbClr val="0070C0"/>
                </a:solidFill>
              </a:rPr>
              <a:t>: </a:t>
            </a:r>
            <a:r>
              <a:rPr lang="en-US" altLang="en-US" sz="3200" i="1" dirty="0">
                <a:solidFill>
                  <a:srgbClr val="0070C0"/>
                </a:solidFill>
              </a:rPr>
              <a:t> </a:t>
            </a:r>
            <a:r>
              <a:rPr lang="hu-HU" altLang="en-US" sz="3200" i="1" dirty="0">
                <a:solidFill>
                  <a:srgbClr val="0070C0"/>
                </a:solidFill>
              </a:rPr>
              <a:t>80+</a:t>
            </a:r>
          </a:p>
          <a:p>
            <a:r>
              <a:rPr lang="en-US" altLang="en-US" sz="2400" dirty="0" err="1">
                <a:solidFill>
                  <a:srgbClr val="0070C0"/>
                </a:solidFill>
              </a:rPr>
              <a:t>ellenállnak</a:t>
            </a:r>
            <a:r>
              <a:rPr lang="en-US" altLang="en-US" sz="2400" dirty="0">
                <a:solidFill>
                  <a:srgbClr val="0070C0"/>
                </a:solidFill>
              </a:rPr>
              <a:t> </a:t>
            </a:r>
            <a:r>
              <a:rPr lang="en-US" altLang="en-US" sz="2400" dirty="0" err="1">
                <a:solidFill>
                  <a:srgbClr val="0070C0"/>
                </a:solidFill>
              </a:rPr>
              <a:t>az</a:t>
            </a:r>
            <a:r>
              <a:rPr lang="en-US" altLang="en-US" sz="2400" dirty="0">
                <a:solidFill>
                  <a:srgbClr val="0070C0"/>
                </a:solidFill>
              </a:rPr>
              <a:t> </a:t>
            </a:r>
            <a:r>
              <a:rPr lang="en-US" altLang="en-US" sz="2400" dirty="0" err="1">
                <a:solidFill>
                  <a:srgbClr val="0070C0"/>
                </a:solidFill>
              </a:rPr>
              <a:t>időskori</a:t>
            </a:r>
            <a:r>
              <a:rPr lang="en-US" altLang="en-US" sz="2400" dirty="0">
                <a:solidFill>
                  <a:srgbClr val="0070C0"/>
                </a:solidFill>
              </a:rPr>
              <a:t> </a:t>
            </a:r>
            <a:r>
              <a:rPr lang="en-US" altLang="en-US" sz="2400" dirty="0" err="1">
                <a:solidFill>
                  <a:srgbClr val="0070C0"/>
                </a:solidFill>
              </a:rPr>
              <a:t>demenciának</a:t>
            </a:r>
            <a:br>
              <a:rPr lang="en-US" altLang="en-US" sz="1400" dirty="0"/>
            </a:br>
            <a:endParaRPr lang="hu-HU" dirty="0"/>
          </a:p>
        </p:txBody>
      </p:sp>
      <p:pic>
        <p:nvPicPr>
          <p:cNvPr id="5" name="Picture 2" descr="SuperAgers: How Some Seniors Defy the Normal Aging Process">
            <a:extLst>
              <a:ext uri="{FF2B5EF4-FFF2-40B4-BE49-F238E27FC236}">
                <a16:creationId xmlns:a16="http://schemas.microsoft.com/office/drawing/2014/main" id="{5DC5DC59-411C-6EB7-F294-8395719A0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0" b="27894"/>
          <a:stretch>
            <a:fillRect/>
          </a:stretch>
        </p:blipFill>
        <p:spPr bwMode="auto">
          <a:xfrm>
            <a:off x="171247" y="1152475"/>
            <a:ext cx="8737112" cy="333329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5113234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5E15CF15-F582-2271-F610-42128FD2A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D985B6D2-599D-7382-D50E-058CB51EF5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44A437B9-159D-18D6-D288-D0314285A53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B7661607-B6A0-5F95-8724-1620C9134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F5BC4A2E-4674-61CA-62D8-21F72C1B4F0A}"/>
              </a:ext>
            </a:extLst>
          </p:cNvPr>
          <p:cNvSpPr txBox="1"/>
          <p:nvPr/>
        </p:nvSpPr>
        <p:spPr>
          <a:xfrm>
            <a:off x="109470" y="1"/>
            <a:ext cx="8925060" cy="26807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defRPr/>
            </a:pPr>
            <a:r>
              <a:rPr lang="en-US" altLang="en-US" sz="2000" b="1" kern="1200" dirty="0">
                <a:solidFill>
                  <a:srgbClr val="0070C0"/>
                </a:solidFill>
                <a:latin typeface="Arial Narrow" panose="020B0606020202030204" pitchFamily="34" charset="0"/>
              </a:rPr>
              <a:t>A </a:t>
            </a:r>
            <a:r>
              <a:rPr lang="en-US" altLang="en-US" sz="2000" b="1" kern="12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szuperidősök</a:t>
            </a:r>
            <a:r>
              <a:rPr lang="en-US" altLang="en-US" sz="2000" b="1" kern="12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2000" b="1" kern="12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jellemzői</a:t>
            </a:r>
            <a:r>
              <a:rPr lang="en-US" altLang="en-US" sz="2000" b="1" kern="1200" dirty="0">
                <a:solidFill>
                  <a:srgbClr val="0070C0"/>
                </a:solidFill>
                <a:latin typeface="Arial Narrow" panose="020B0606020202030204" pitchFamily="34" charset="0"/>
              </a:rPr>
              <a:t> és </a:t>
            </a:r>
            <a:r>
              <a:rPr lang="en-US" altLang="en-US" sz="2000" b="1" kern="12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kutatási</a:t>
            </a:r>
            <a:r>
              <a:rPr lang="en-US" altLang="en-US" sz="2000" b="1" kern="1200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2000" b="1" kern="12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eredmények</a:t>
            </a:r>
            <a:endParaRPr lang="en-US" altLang="en-US" sz="2000" kern="1200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kognitív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teljesítmény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memóri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a,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fizikai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állapot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20-30 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évvel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fiatalabb</a:t>
            </a:r>
            <a:r>
              <a:rPr kumimoji="0" lang="hu-HU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szint</a:t>
            </a:r>
            <a:r>
              <a:rPr kumimoji="0" lang="hu-HU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en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ellenállnak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az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időskori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demenciának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Agy 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szerkezet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 A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kutatások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(MRI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felvételek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) 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szuperidős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agyának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bizonyos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területei</a:t>
            </a:r>
            <a:r>
              <a:rPr lang="hu-HU" altLang="en-US" sz="1600" kern="1200" dirty="0">
                <a:solidFill>
                  <a:srgbClr val="0070C0"/>
                </a:solidFill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vastagabbak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kevésbé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figyelhető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meg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időskori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kérgi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sorvadás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.</a:t>
            </a:r>
            <a:r>
              <a:rPr lang="hu-HU" altLang="en-US" sz="1600" kern="1200" dirty="0">
                <a:solidFill>
                  <a:srgbClr val="0070C0"/>
                </a:solidFill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Agy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lassabban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öregszik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kevesebb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térfogatot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veszít,agykéreg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vastagsága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is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megmarad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Memória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 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Kimagasló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epizodikus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memória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jellemzi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(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személyes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élmények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felidézésének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képessége</a:t>
            </a:r>
            <a:r>
              <a:rPr lang="hu-HU" altLang="en-US" sz="1600" kern="1200" dirty="0">
                <a:solidFill>
                  <a:srgbClr val="0070C0"/>
                </a:solidFill>
                <a:latin typeface="Arial Narrow" panose="020B0606020202030204" pitchFamily="34" charset="0"/>
                <a:ea typeface="+mn-ea"/>
                <a:cs typeface="+mn-cs"/>
              </a:rPr>
              <a:t>)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hu-HU" altLang="en-US" sz="1600" kern="1200" dirty="0" err="1">
                <a:solidFill>
                  <a:srgbClr val="0070C0"/>
                </a:solidFill>
                <a:latin typeface="Arial Narrow" panose="020B0606020202030204" pitchFamily="34" charset="0"/>
                <a:ea typeface="+mn-ea"/>
                <a:cs typeface="+mn-cs"/>
              </a:rPr>
              <a:t>Northwestern</a:t>
            </a:r>
            <a:r>
              <a:rPr lang="hu-HU" altLang="en-US" sz="1600" kern="1200" dirty="0">
                <a:solidFill>
                  <a:srgbClr val="0070C0"/>
                </a:solidFill>
                <a:latin typeface="Arial Narrow" panose="020B0606020202030204" pitchFamily="34" charset="0"/>
                <a:ea typeface="+mn-ea"/>
                <a:cs typeface="+mn-cs"/>
              </a:rPr>
              <a:t> egyetemi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kutatások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két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fő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típust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azonosítottak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</a:t>
            </a:r>
            <a:endParaRPr kumimoji="0" lang="hu-HU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hu-HU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1.</a:t>
            </a: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Ellenállók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(Resistance):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 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Agyukban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nem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alakulnak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ki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az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Alzheimer-kórra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jellemző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plakkok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és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csomók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.</a:t>
            </a:r>
            <a:endParaRPr kumimoji="0" lang="hu-HU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hu-HU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2.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Reziliensek (Resilience):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 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Agyukban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kialakulnak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az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elváltozások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de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azok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mégsem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károsítják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a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kognitív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funkciókat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Életmód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 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genetika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szerepet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játszik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gyakran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aktívak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társaságkedvelők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hu-HU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mentális és fizikai kihívást keresők</a:t>
            </a:r>
            <a:endParaRPr kumimoji="0" lang="hu-HU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1248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982D9177-4541-C7BC-47DD-A0A0DEE22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95940797-00A6-07A6-9B07-0E5CAF3CF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E0130303-37AB-49CD-37A1-F3D1F4D21C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FD86D23B-C542-D54C-3620-F21DBFB5E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BB5CBA3D-04AC-E41F-F6C6-FDE2042CA242}"/>
              </a:ext>
            </a:extLst>
          </p:cNvPr>
          <p:cNvSpPr txBox="1"/>
          <p:nvPr/>
        </p:nvSpPr>
        <p:spPr>
          <a:xfrm>
            <a:off x="175261" y="289561"/>
            <a:ext cx="3263398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400" b="1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Légy aktív</a:t>
            </a:r>
            <a:b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szuperöregedők általában aktívak. 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Néhány pulzusemelő és hasznos mozgásforma: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Tánc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Úszás vagy más vízi tevékenység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Túrázás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Séta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Lépcsőzés lift helyett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Bowling</a:t>
            </a:r>
          </a:p>
          <a:p>
            <a:r>
              <a:rPr lang="hu-HU" sz="1400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Frizbi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B5AEDEC1-7804-5043-A03E-3ADDE8506CEE}"/>
              </a:ext>
            </a:extLst>
          </p:cNvPr>
          <p:cNvSpPr txBox="1"/>
          <p:nvPr/>
        </p:nvSpPr>
        <p:spPr>
          <a:xfrm>
            <a:off x="3812146" y="634195"/>
            <a:ext cx="5020153" cy="2225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Tedd </a:t>
            </a:r>
            <a:r>
              <a:rPr lang="en-US" b="1" dirty="0" err="1">
                <a:solidFill>
                  <a:srgbClr val="0070C0"/>
                </a:solidFill>
              </a:rPr>
              <a:t>próbára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magad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szellemile</a:t>
            </a:r>
            <a:r>
              <a:rPr lang="hu-HU" b="1" dirty="0">
                <a:solidFill>
                  <a:srgbClr val="0070C0"/>
                </a:solidFill>
              </a:rPr>
              <a:t>g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A „</a:t>
            </a:r>
            <a:r>
              <a:rPr lang="en-US" dirty="0" err="1">
                <a:solidFill>
                  <a:srgbClr val="0070C0"/>
                </a:solidFill>
              </a:rPr>
              <a:t>tanulj</a:t>
            </a:r>
            <a:r>
              <a:rPr lang="en-US" dirty="0">
                <a:solidFill>
                  <a:srgbClr val="0070C0"/>
                </a:solidFill>
              </a:rPr>
              <a:t> meg </a:t>
            </a:r>
            <a:r>
              <a:rPr lang="en-US" dirty="0" err="1">
                <a:solidFill>
                  <a:srgbClr val="0070C0"/>
                </a:solidFill>
              </a:rPr>
              <a:t>komfortosan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lenni</a:t>
            </a:r>
            <a:r>
              <a:rPr lang="en-US" dirty="0">
                <a:solidFill>
                  <a:srgbClr val="0070C0"/>
                </a:solidFill>
              </a:rPr>
              <a:t> a </a:t>
            </a:r>
            <a:r>
              <a:rPr lang="en-US" dirty="0" err="1">
                <a:solidFill>
                  <a:srgbClr val="0070C0"/>
                </a:solidFill>
              </a:rPr>
              <a:t>komfortzónádon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kívül</a:t>
            </a:r>
            <a:r>
              <a:rPr lang="en-US" dirty="0">
                <a:solidFill>
                  <a:srgbClr val="0070C0"/>
                </a:solidFill>
              </a:rPr>
              <a:t>” </a:t>
            </a:r>
            <a:r>
              <a:rPr lang="hu-HU" dirty="0">
                <a:solidFill>
                  <a:srgbClr val="0070C0"/>
                </a:solidFill>
              </a:rPr>
              <a:t>: </a:t>
            </a:r>
            <a:r>
              <a:rPr lang="en-US" dirty="0" err="1">
                <a:solidFill>
                  <a:srgbClr val="0070C0"/>
                </a:solidFill>
              </a:rPr>
              <a:t>neuroplaszticitás</a:t>
            </a:r>
            <a:r>
              <a:rPr lang="hu-HU" dirty="0">
                <a:solidFill>
                  <a:srgbClr val="0070C0"/>
                </a:solidFill>
              </a:rPr>
              <a:t>: az agy </a:t>
            </a:r>
            <a:r>
              <a:rPr lang="en-US" dirty="0" err="1">
                <a:solidFill>
                  <a:srgbClr val="0070C0"/>
                </a:solidFill>
              </a:rPr>
              <a:t>változ</a:t>
            </a:r>
            <a:r>
              <a:rPr lang="hu-HU" dirty="0" err="1">
                <a:solidFill>
                  <a:srgbClr val="0070C0"/>
                </a:solidFill>
              </a:rPr>
              <a:t>ik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miközben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új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dolgokat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tanulunk</a:t>
            </a:r>
            <a:r>
              <a:rPr lang="hu-HU" dirty="0">
                <a:solidFill>
                  <a:srgbClr val="0070C0"/>
                </a:solidFill>
              </a:rPr>
              <a:t>: </a:t>
            </a:r>
            <a:r>
              <a:rPr lang="en-US" dirty="0" err="1">
                <a:solidFill>
                  <a:srgbClr val="0070C0"/>
                </a:solidFill>
              </a:rPr>
              <a:t>új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tanulás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fizikailag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megváltoztat</a:t>
            </a:r>
            <a:r>
              <a:rPr lang="hu-HU" dirty="0">
                <a:solidFill>
                  <a:srgbClr val="0070C0"/>
                </a:solidFill>
              </a:rPr>
              <a:t>ja </a:t>
            </a:r>
            <a:r>
              <a:rPr lang="en-US" dirty="0" err="1">
                <a:solidFill>
                  <a:srgbClr val="0070C0"/>
                </a:solidFill>
              </a:rPr>
              <a:t>az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agyat</a:t>
            </a:r>
            <a:r>
              <a:rPr lang="en-US" dirty="0">
                <a:solidFill>
                  <a:srgbClr val="0070C0"/>
                </a:solidFill>
              </a:rPr>
              <a:t>.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hu-HU" dirty="0">
                <a:solidFill>
                  <a:srgbClr val="0070C0"/>
                </a:solidFill>
              </a:rPr>
              <a:t>É</a:t>
            </a:r>
            <a:r>
              <a:rPr lang="en-US" dirty="0" err="1">
                <a:solidFill>
                  <a:srgbClr val="0070C0"/>
                </a:solidFill>
              </a:rPr>
              <a:t>lvezetes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módszer</a:t>
            </a:r>
            <a:r>
              <a:rPr lang="hu-HU" dirty="0" err="1">
                <a:solidFill>
                  <a:srgbClr val="0070C0"/>
                </a:solidFill>
              </a:rPr>
              <a:t>ek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az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agy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frissen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tartására</a:t>
            </a:r>
            <a:r>
              <a:rPr lang="en-US" dirty="0">
                <a:solidFill>
                  <a:srgbClr val="0070C0"/>
                </a:solidFill>
              </a:rPr>
              <a:t>: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 err="1">
                <a:solidFill>
                  <a:srgbClr val="0070C0"/>
                </a:solidFill>
              </a:rPr>
              <a:t>új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nyelvet</a:t>
            </a:r>
            <a:r>
              <a:rPr lang="hu-HU" dirty="0">
                <a:solidFill>
                  <a:srgbClr val="0070C0"/>
                </a:solidFill>
              </a:rPr>
              <a:t> tanulni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 err="1">
                <a:solidFill>
                  <a:srgbClr val="0070C0"/>
                </a:solidFill>
              </a:rPr>
              <a:t>tanfolyamon</a:t>
            </a:r>
            <a:r>
              <a:rPr lang="hu-HU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részt</a:t>
            </a:r>
            <a:r>
              <a:rPr lang="en-US" dirty="0">
                <a:solidFill>
                  <a:srgbClr val="0070C0"/>
                </a:solidFill>
              </a:rPr>
              <a:t> online </a:t>
            </a:r>
            <a:r>
              <a:rPr lang="en-US" dirty="0" err="1">
                <a:solidFill>
                  <a:srgbClr val="0070C0"/>
                </a:solidFill>
              </a:rPr>
              <a:t>vagy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személyes</a:t>
            </a:r>
            <a:r>
              <a:rPr lang="hu-HU" dirty="0" err="1">
                <a:solidFill>
                  <a:srgbClr val="0070C0"/>
                </a:solidFill>
              </a:rPr>
              <a:t>en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 err="1">
                <a:solidFill>
                  <a:srgbClr val="0070C0"/>
                </a:solidFill>
              </a:rPr>
              <a:t>szójáték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fejtörők</a:t>
            </a:r>
            <a:r>
              <a:rPr lang="hu-HU" dirty="0">
                <a:solidFill>
                  <a:srgbClr val="0070C0"/>
                </a:solidFill>
              </a:rPr>
              <a:t>, kártya-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társasjátékok</a:t>
            </a:r>
            <a:r>
              <a:rPr lang="hu-HU" dirty="0">
                <a:solidFill>
                  <a:srgbClr val="0070C0"/>
                </a:solidFill>
              </a:rPr>
              <a:t>,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 err="1">
                <a:solidFill>
                  <a:srgbClr val="0070C0"/>
                </a:solidFill>
              </a:rPr>
              <a:t>megszokott</a:t>
            </a:r>
            <a:r>
              <a:rPr lang="en-US" dirty="0">
                <a:solidFill>
                  <a:srgbClr val="0070C0"/>
                </a:solidFill>
              </a:rPr>
              <a:t> rutin</a:t>
            </a:r>
            <a:r>
              <a:rPr lang="hu-HU" dirty="0">
                <a:solidFill>
                  <a:srgbClr val="0070C0"/>
                </a:solidFill>
              </a:rPr>
              <a:t>t megtörni</a:t>
            </a:r>
            <a:r>
              <a:rPr lang="en-US" dirty="0">
                <a:solidFill>
                  <a:srgbClr val="0070C0"/>
                </a:solidFill>
              </a:rPr>
              <a:t> (</a:t>
            </a:r>
            <a:r>
              <a:rPr lang="en-US" dirty="0" err="1">
                <a:solidFill>
                  <a:srgbClr val="0070C0"/>
                </a:solidFill>
              </a:rPr>
              <a:t>új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útvonal</a:t>
            </a:r>
            <a:r>
              <a:rPr lang="hu-HU" dirty="0" err="1">
                <a:solidFill>
                  <a:srgbClr val="0070C0"/>
                </a:solidFill>
              </a:rPr>
              <a:t>ak</a:t>
            </a:r>
            <a:r>
              <a:rPr lang="hu-HU" dirty="0">
                <a:solidFill>
                  <a:srgbClr val="0070C0"/>
                </a:solidFill>
              </a:rPr>
              <a:t>, rövidebb/hosszabb utazás)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 err="1">
                <a:solidFill>
                  <a:srgbClr val="0070C0"/>
                </a:solidFill>
              </a:rPr>
              <a:t>kézműves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tevékenység</a:t>
            </a:r>
            <a:r>
              <a:rPr lang="hu-HU" dirty="0" err="1">
                <a:solidFill>
                  <a:srgbClr val="0070C0"/>
                </a:solidFill>
              </a:rPr>
              <a:t>ek</a:t>
            </a:r>
            <a:r>
              <a:rPr lang="hu-HU" dirty="0">
                <a:solidFill>
                  <a:srgbClr val="0070C0"/>
                </a:solidFill>
              </a:rPr>
              <a:t>(ha az ujjaid bírják)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919B8F9-067E-1B07-6F73-1229E3546C89}"/>
              </a:ext>
            </a:extLst>
          </p:cNvPr>
          <p:cNvSpPr txBox="1"/>
          <p:nvPr/>
        </p:nvSpPr>
        <p:spPr>
          <a:xfrm>
            <a:off x="2144332" y="0"/>
            <a:ext cx="4712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Hogyan </a:t>
            </a:r>
            <a:r>
              <a:rPr lang="en-GB" sz="1800" b="1" kern="12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legyek</a:t>
            </a:r>
            <a:r>
              <a:rPr lang="hu-HU" sz="1800" b="1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idősként</a:t>
            </a:r>
            <a:r>
              <a:rPr lang="en-GB" sz="1800" b="1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1800" b="1" kern="12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szuperidős</a:t>
            </a:r>
            <a:r>
              <a:rPr lang="en-GB" sz="1800" b="1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? </a:t>
            </a:r>
            <a:r>
              <a:rPr lang="en-GB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1</a:t>
            </a:r>
            <a:r>
              <a:rPr lang="en-GB" kern="1200" dirty="0">
                <a:latin typeface="+mj-lt"/>
                <a:ea typeface="+mj-ea"/>
                <a:cs typeface="+mj-cs"/>
              </a:rPr>
              <a:t>.</a:t>
            </a:r>
            <a:endParaRPr lang="hu-HU" dirty="0"/>
          </a:p>
        </p:txBody>
      </p:sp>
      <p:pic>
        <p:nvPicPr>
          <p:cNvPr id="10" name="Kép 9" descr="The image shows a person in a swimming pool wearing a swim cap and goggless, resting with their hands on their head.&#10;&#10;Előfordulhat, hogy az AI által létrehozott tartalom helytelen.">
            <a:extLst>
              <a:ext uri="{FF2B5EF4-FFF2-40B4-BE49-F238E27FC236}">
                <a16:creationId xmlns:a16="http://schemas.microsoft.com/office/drawing/2014/main" id="{3CBAA538-3A0D-06F8-45B4-F5468A4353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617"/>
          <a:stretch>
            <a:fillRect/>
          </a:stretch>
        </p:blipFill>
        <p:spPr>
          <a:xfrm>
            <a:off x="1386840" y="2329876"/>
            <a:ext cx="2682240" cy="255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7552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F1453283-9387-1DC7-E29D-F5B501768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696048D3-481C-27F8-6440-CF0ACAEDD0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072CB9EA-E5B3-4298-C280-A18553348F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C1F56D76-8048-8060-D214-687BB543F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" y="-444075"/>
            <a:ext cx="8989454" cy="5531230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256B1600-A5C3-C795-9E03-1D244ADFD1C5}"/>
              </a:ext>
            </a:extLst>
          </p:cNvPr>
          <p:cNvSpPr txBox="1"/>
          <p:nvPr/>
        </p:nvSpPr>
        <p:spPr>
          <a:xfrm>
            <a:off x="920840" y="-173865"/>
            <a:ext cx="67163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600" b="1" dirty="0">
                <a:solidFill>
                  <a:srgbClr val="0070C0"/>
                </a:solidFill>
              </a:rPr>
              <a:t>Hogyan legyek idősként szuperidős? 2. 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9CA1F83F-11BC-DF72-63C9-B17B43BEF3B0}"/>
              </a:ext>
            </a:extLst>
          </p:cNvPr>
          <p:cNvSpPr txBox="1"/>
          <p:nvPr/>
        </p:nvSpPr>
        <p:spPr>
          <a:xfrm>
            <a:off x="45076" y="299439"/>
            <a:ext cx="3864627" cy="245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hu-HU" sz="1400" b="1" dirty="0">
                <a:solidFill>
                  <a:srgbClr val="0070C0"/>
                </a:solidFill>
                <a:latin typeface="Arial Narrow" panose="020B0606020202030204" pitchFamily="34" charset="0"/>
              </a:rPr>
              <a:t>Fogyassz létfontosságú tápanyagokat</a:t>
            </a:r>
            <a:b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</a:br>
            <a: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egészséges étkezésről támogatja a hosszú életet.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cukor csökkentése  és növelés az agyvédő hatású ételekből: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Leveles zöldségek (például saláta, spenót, kelkáposzta</a:t>
            </a:r>
            <a:r>
              <a:rPr lang="hu-HU" dirty="0">
                <a:solidFill>
                  <a:srgbClr val="0070C0"/>
                </a:solidFill>
                <a:latin typeface="Arial Narrow" panose="020B0606020202030204" pitchFamily="34" charset="0"/>
              </a:rPr>
              <a:t>, </a:t>
            </a:r>
            <a: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Zsíros halak, Kávé és tea, Bogyós gyümölcsök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hu-HU" sz="1400" b="1" dirty="0">
                <a:solidFill>
                  <a:srgbClr val="0070C0"/>
                </a:solidFill>
                <a:latin typeface="Arial Narrow" panose="020B0606020202030204" pitchFamily="34" charset="0"/>
              </a:rPr>
              <a:t>Legyél társaságkedvelő és élvezd az életet</a:t>
            </a:r>
            <a:b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</a:br>
            <a: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A kapcsolatok ápolása segíthet csökkenteni a magányt és a depressziót.</a:t>
            </a:r>
            <a:b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</a:br>
            <a:r>
              <a:rPr lang="hu-HU" sz="1400" dirty="0">
                <a:solidFill>
                  <a:srgbClr val="0070C0"/>
                </a:solidFill>
                <a:latin typeface="Arial Narrow" panose="020B0606020202030204" pitchFamily="34" charset="0"/>
              </a:rPr>
              <a:t>Szórakozás: mérsékelt alkoholfogyasztással élnek, csökkentheti az Alzheimer-kór kockázatát. </a:t>
            </a:r>
          </a:p>
        </p:txBody>
      </p:sp>
      <p:pic>
        <p:nvPicPr>
          <p:cNvPr id="16" name="Kép 15" descr="A group of friends, dressed in colorful clothing, stands close together outdoors under a clear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8B797FF4-944F-118B-8F61-4B11C8DE68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73" t="6132" r="7803" b="13004"/>
          <a:stretch>
            <a:fillRect/>
          </a:stretch>
        </p:blipFill>
        <p:spPr>
          <a:xfrm>
            <a:off x="3909703" y="1204519"/>
            <a:ext cx="5189221" cy="393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400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428BF335-6A36-814D-82E0-1E65D8716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850D103F-ACCB-88D0-C6A7-EFA4FEE8B7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>
            <a:extLst>
              <a:ext uri="{FF2B5EF4-FFF2-40B4-BE49-F238E27FC236}">
                <a16:creationId xmlns:a16="http://schemas.microsoft.com/office/drawing/2014/main" id="{39FE6AE9-173A-48F4-CA49-5205861486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7805BDE0-3E0A-69A8-4D42-DAAB50E4F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" y="-426641"/>
            <a:ext cx="8961120" cy="5513796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B3F994D0-AB42-4FA2-3A84-E3EB17226C07}"/>
              </a:ext>
            </a:extLst>
          </p:cNvPr>
          <p:cNvSpPr txBox="1"/>
          <p:nvPr/>
        </p:nvSpPr>
        <p:spPr>
          <a:xfrm>
            <a:off x="3680460" y="792480"/>
            <a:ext cx="4330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schemeClr val="accent1">
                    <a:lumMod val="50000"/>
                  </a:schemeClr>
                </a:solidFill>
              </a:rPr>
              <a:t>Köszönöm a figyelmet!</a:t>
            </a:r>
          </a:p>
        </p:txBody>
      </p:sp>
    </p:spTree>
    <p:extLst>
      <p:ext uri="{BB962C8B-B14F-4D97-AF65-F5344CB8AC3E}">
        <p14:creationId xmlns:p14="http://schemas.microsoft.com/office/powerpoint/2010/main" val="133610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77273" y="856444"/>
            <a:ext cx="2485624" cy="1043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Idősödés és egészség</a:t>
            </a:r>
            <a:br>
              <a:rPr lang="hu-HU" dirty="0">
                <a:solidFill>
                  <a:srgbClr val="0070C0"/>
                </a:solidFill>
              </a:rPr>
            </a:br>
            <a:r>
              <a:rPr lang="hu-HU" dirty="0">
                <a:solidFill>
                  <a:srgbClr val="0070C0"/>
                </a:solidFill>
              </a:rPr>
              <a:t>nagyok az egyéni eltérések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3393582" y="1152475"/>
            <a:ext cx="5438717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3" name="Kép 2" descr="The image illustrates elderly individuals engaging in daily activities, emphasizing the importance of health in their advanced years.&#10;&#10;Előfordulhat, hogy az AI által létrehozott tartalom helytelen.">
            <a:extLst>
              <a:ext uri="{FF2B5EF4-FFF2-40B4-BE49-F238E27FC236}">
                <a16:creationId xmlns:a16="http://schemas.microsoft.com/office/drawing/2014/main" id="{B35DB877-3FD1-8F77-0A6E-0BDD2B747B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94" t="4990"/>
          <a:stretch>
            <a:fillRect/>
          </a:stretch>
        </p:blipFill>
        <p:spPr>
          <a:xfrm>
            <a:off x="2807568" y="301735"/>
            <a:ext cx="6168791" cy="439674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>
            <a:spLocks noGrp="1"/>
          </p:cNvSpPr>
          <p:nvPr>
            <p:ph type="title"/>
          </p:nvPr>
        </p:nvSpPr>
        <p:spPr>
          <a:xfrm>
            <a:off x="311700" y="1062507"/>
            <a:ext cx="2785629" cy="15776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Egészséget befolyásoló tényezők:</a:t>
            </a:r>
            <a:br>
              <a:rPr lang="hu-HU" dirty="0">
                <a:solidFill>
                  <a:srgbClr val="0070C0"/>
                </a:solidFill>
              </a:rPr>
            </a:br>
            <a:r>
              <a:rPr lang="hu-HU" dirty="0">
                <a:solidFill>
                  <a:srgbClr val="0070C0"/>
                </a:solidFill>
              </a:rPr>
              <a:t>egyéni/környezeti</a:t>
            </a:r>
            <a:br>
              <a:rPr lang="hu-HU" dirty="0">
                <a:solidFill>
                  <a:srgbClr val="0070C0"/>
                </a:solidFill>
              </a:rPr>
            </a:br>
            <a:r>
              <a:rPr lang="hu-HU" dirty="0">
                <a:solidFill>
                  <a:srgbClr val="0070C0"/>
                </a:solidFill>
              </a:rPr>
              <a:t>szinten</a:t>
            </a:r>
            <a:br>
              <a:rPr lang="hu-HU" dirty="0">
                <a:solidFill>
                  <a:srgbClr val="0070C0"/>
                </a:solidFill>
              </a:rPr>
            </a:br>
            <a:br>
              <a:rPr lang="hu-HU" dirty="0">
                <a:solidFill>
                  <a:srgbClr val="0070C0"/>
                </a:solidFill>
              </a:rPr>
            </a:br>
            <a:r>
              <a:rPr lang="hu-HU" dirty="0">
                <a:solidFill>
                  <a:srgbClr val="0070C0"/>
                </a:solidFill>
              </a:rPr>
              <a:t>pozitív és negatív hatásuk is lehet</a:t>
            </a:r>
            <a:endParaRPr dirty="0">
              <a:solidFill>
                <a:srgbClr val="0070C0"/>
              </a:solidFill>
            </a:endParaRP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732B8020-C770-B65B-2F27-75943F2DF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329" y="194697"/>
            <a:ext cx="5734971" cy="4568875"/>
          </a:xfrm>
          <a:prstGeom prst="rect">
            <a:avLst/>
          </a:prstGeom>
        </p:spPr>
      </p:pic>
      <p:sp>
        <p:nvSpPr>
          <p:cNvPr id="129" name="Google Shape;129;p25"/>
          <p:cNvSpPr txBox="1">
            <a:spLocks noGrp="1"/>
          </p:cNvSpPr>
          <p:nvPr>
            <p:ph type="body" idx="1"/>
          </p:nvPr>
        </p:nvSpPr>
        <p:spPr>
          <a:xfrm>
            <a:off x="2756078" y="51515"/>
            <a:ext cx="6076221" cy="45173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29F1255E-B02B-400F-0B94-E6E4F95F1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E79547D7-D5D4-8B80-1884-47C28E92EAA3}"/>
              </a:ext>
            </a:extLst>
          </p:cNvPr>
          <p:cNvSpPr txBox="1"/>
          <p:nvPr/>
        </p:nvSpPr>
        <p:spPr>
          <a:xfrm>
            <a:off x="90152" y="-1"/>
            <a:ext cx="905384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400" b="1" cap="none" dirty="0">
                <a:solidFill>
                  <a:srgbClr val="0070C0"/>
                </a:solidFill>
              </a:rPr>
              <a:t>Tények és lehetőségek</a:t>
            </a:r>
          </a:p>
          <a:p>
            <a:r>
              <a:rPr lang="hu-HU" sz="1400" cap="none" dirty="0">
                <a:solidFill>
                  <a:srgbClr val="0070C0"/>
                </a:solidFill>
              </a:rPr>
              <a:t>Az egészség vesztés (demencia) 3-4 évvel erőteljesebb 75 évnél idősebb embereknél</a:t>
            </a:r>
            <a:endParaRPr lang="hu-HU" dirty="0">
              <a:solidFill>
                <a:srgbClr val="0070C0"/>
              </a:solidFill>
            </a:endParaRPr>
          </a:p>
          <a:p>
            <a:r>
              <a:rPr lang="hu-HU" sz="1400" cap="none" dirty="0">
                <a:solidFill>
                  <a:srgbClr val="0070C0"/>
                </a:solidFill>
              </a:rPr>
              <a:t>A népesség elöregedése  miatt: közegészségügyi, gondozási kiadások növekednek</a:t>
            </a:r>
          </a:p>
          <a:p>
            <a:r>
              <a:rPr lang="hu-HU" sz="1400" cap="none" dirty="0">
                <a:solidFill>
                  <a:srgbClr val="0070C0"/>
                </a:solidFill>
              </a:rPr>
              <a:t>2035-re várhatóan a GDP mintegy 1,5 százalékával növelik meg a</a:t>
            </a:r>
            <a:r>
              <a:rPr lang="hu-HU" dirty="0">
                <a:solidFill>
                  <a:srgbClr val="0070C0"/>
                </a:solidFill>
              </a:rPr>
              <a:t> </a:t>
            </a:r>
            <a:r>
              <a:rPr lang="hu-HU" sz="1400" cap="none" dirty="0">
                <a:solidFill>
                  <a:srgbClr val="0070C0"/>
                </a:solidFill>
              </a:rPr>
              <a:t>kiadásokat. </a:t>
            </a:r>
          </a:p>
          <a:p>
            <a:r>
              <a:rPr lang="hu-HU" b="1" dirty="0">
                <a:solidFill>
                  <a:srgbClr val="0070C0"/>
                </a:solidFill>
              </a:rPr>
              <a:t>Az egészséges és aktív öregedés segíteni tudja az egészségügyi költségek kezelhetőségét.</a:t>
            </a:r>
            <a:endParaRPr lang="hu-HU" dirty="0">
              <a:solidFill>
                <a:srgbClr val="0070C0"/>
              </a:solidFill>
            </a:endParaRPr>
          </a:p>
          <a:p>
            <a:r>
              <a:rPr lang="hu-HU" b="1" dirty="0">
                <a:solidFill>
                  <a:srgbClr val="0070C0"/>
                </a:solidFill>
              </a:rPr>
              <a:t>Mi segít? </a:t>
            </a:r>
            <a:r>
              <a:rPr lang="hu-HU" sz="1400" cap="none" dirty="0">
                <a:solidFill>
                  <a:srgbClr val="0070C0"/>
                </a:solidFill>
              </a:rPr>
              <a:t> technológiai haladás, egészségpolitika </a:t>
            </a:r>
          </a:p>
          <a:p>
            <a:r>
              <a:rPr lang="hu-HU" sz="1400" b="1" cap="none" dirty="0">
                <a:solidFill>
                  <a:srgbClr val="0070C0"/>
                </a:solidFill>
              </a:rPr>
              <a:t>Hatékonyak lehetnek az informális gondozáshoz nyújtott állami támogatások.</a:t>
            </a:r>
            <a:endParaRPr lang="hu-HU" sz="1400" cap="none" dirty="0">
              <a:solidFill>
                <a:srgbClr val="0070C0"/>
              </a:solidFill>
            </a:endParaRPr>
          </a:p>
          <a:p>
            <a:r>
              <a:rPr lang="hu-HU" sz="1400" cap="none" dirty="0">
                <a:solidFill>
                  <a:srgbClr val="0070C0"/>
                </a:solidFill>
              </a:rPr>
              <a:t>A</a:t>
            </a:r>
            <a:r>
              <a:rPr lang="hu-HU" dirty="0">
                <a:solidFill>
                  <a:srgbClr val="0070C0"/>
                </a:solidFill>
              </a:rPr>
              <a:t>z egészségvesztéssel élő idősebbek</a:t>
            </a:r>
            <a:r>
              <a:rPr lang="hu-HU" sz="1400" cap="none" dirty="0">
                <a:solidFill>
                  <a:srgbClr val="0070C0"/>
                </a:solidFill>
              </a:rPr>
              <a:t> gondozása, (ált. családtagok által) főleg a </a:t>
            </a:r>
            <a:r>
              <a:rPr lang="hu-HU" dirty="0">
                <a:solidFill>
                  <a:srgbClr val="0070C0"/>
                </a:solidFill>
              </a:rPr>
              <a:t>munkaképes korú </a:t>
            </a:r>
            <a:r>
              <a:rPr lang="hu-HU" sz="1400" cap="none" dirty="0">
                <a:solidFill>
                  <a:srgbClr val="0070C0"/>
                </a:solidFill>
              </a:rPr>
              <a:t>nőket terheli, Ezért a támogatásuk nélkülözhetetlen, hogy ne szenvedjenek hátrányt.</a:t>
            </a:r>
          </a:p>
          <a:p>
            <a:r>
              <a:rPr lang="hu-HU" sz="1400" b="1" cap="none" dirty="0">
                <a:solidFill>
                  <a:srgbClr val="0070C0"/>
                </a:solidFill>
              </a:rPr>
              <a:t> A helyi szintű fellépés az idősebbek számára </a:t>
            </a:r>
          </a:p>
          <a:p>
            <a:r>
              <a:rPr lang="hu-HU" sz="1400" b="1" i="1" cap="none" dirty="0">
                <a:solidFill>
                  <a:srgbClr val="0070C0"/>
                </a:solidFill>
              </a:rPr>
              <a:t>Egészséges városok mozgalom :</a:t>
            </a:r>
            <a:r>
              <a:rPr lang="hu-HU" dirty="0">
                <a:solidFill>
                  <a:srgbClr val="0070C0"/>
                </a:solidFill>
              </a:rPr>
              <a:t> Az európai WHO régióban 1500 város csatlakozott</a:t>
            </a:r>
            <a:endParaRPr lang="hu-HU" sz="1400" b="1" i="1" cap="none" dirty="0">
              <a:solidFill>
                <a:srgbClr val="0070C0"/>
              </a:solidFill>
            </a:endParaRPr>
          </a:p>
          <a:p>
            <a:r>
              <a:rPr lang="hu-HU" b="1" dirty="0">
                <a:solidFill>
                  <a:srgbClr val="0070C0"/>
                </a:solidFill>
              </a:rPr>
              <a:t>			É</a:t>
            </a:r>
            <a:r>
              <a:rPr lang="hu-HU" sz="1400" b="1" cap="none" dirty="0">
                <a:solidFill>
                  <a:srgbClr val="0070C0"/>
                </a:solidFill>
              </a:rPr>
              <a:t>letkor-barát környezet kialakítása</a:t>
            </a:r>
            <a:r>
              <a:rPr lang="hu-HU" b="1" dirty="0">
                <a:solidFill>
                  <a:srgbClr val="0070C0"/>
                </a:solidFill>
              </a:rPr>
              <a:t>:</a:t>
            </a:r>
          </a:p>
          <a:p>
            <a:r>
              <a:rPr lang="hu-HU" sz="1400" b="1" cap="none" dirty="0">
                <a:solidFill>
                  <a:srgbClr val="0070C0"/>
                </a:solidFill>
              </a:rPr>
              <a:t> </a:t>
            </a:r>
            <a:r>
              <a:rPr lang="hu-HU" b="1" dirty="0">
                <a:solidFill>
                  <a:srgbClr val="0070C0"/>
                </a:solidFill>
              </a:rPr>
              <a:t>				</a:t>
            </a:r>
            <a:r>
              <a:rPr lang="hu-HU" sz="1400" b="1" cap="none" dirty="0">
                <a:solidFill>
                  <a:srgbClr val="0070C0"/>
                </a:solidFill>
              </a:rPr>
              <a:t> akadálymentesítés a közlekedésbe</a:t>
            </a:r>
          </a:p>
          <a:p>
            <a:pPr lvl="3"/>
            <a:r>
              <a:rPr lang="hu-HU" b="1" dirty="0">
                <a:solidFill>
                  <a:srgbClr val="0070C0"/>
                </a:solidFill>
              </a:rPr>
              <a:t>				</a:t>
            </a:r>
            <a:r>
              <a:rPr lang="hu-HU" b="1" cap="none" dirty="0">
                <a:solidFill>
                  <a:srgbClr val="0070C0"/>
                </a:solidFill>
              </a:rPr>
              <a:t>nemzedékek közötti kapcsolatok és szolgáltatások</a:t>
            </a:r>
          </a:p>
          <a:p>
            <a:r>
              <a:rPr lang="hu-HU" dirty="0"/>
              <a:t> </a:t>
            </a:r>
            <a:endParaRPr lang="hu-HU" sz="1400" dirty="0"/>
          </a:p>
          <a:p>
            <a:r>
              <a:rPr lang="hu-HU" sz="1400" dirty="0"/>
              <a:t>:</a:t>
            </a:r>
            <a:endParaRPr lang="hu-H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FCB9F824-FC9C-2502-D63F-EC560B955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3340"/>
            <a:ext cx="9144000" cy="5143500"/>
          </a:xfrm>
          <a:prstGeom prst="rect">
            <a:avLst/>
          </a:prstGeom>
        </p:spPr>
      </p:pic>
      <p:pic>
        <p:nvPicPr>
          <p:cNvPr id="5" name="Kép 4" descr="A group of children is gathered around an adult who is drawing and coloring a picture together.&#10;&#10;Előfordulhat, hogy az AI által létrehozott tartalom helytelen.">
            <a:extLst>
              <a:ext uri="{FF2B5EF4-FFF2-40B4-BE49-F238E27FC236}">
                <a16:creationId xmlns:a16="http://schemas.microsoft.com/office/drawing/2014/main" id="{16033EEB-F7A5-2975-2F74-DE41E301B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368" y="445025"/>
            <a:ext cx="4633975" cy="3655031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6EBB004B-4A64-1608-3D5B-4AB2D7010E08}"/>
              </a:ext>
            </a:extLst>
          </p:cNvPr>
          <p:cNvSpPr txBox="1"/>
          <p:nvPr/>
        </p:nvSpPr>
        <p:spPr>
          <a:xfrm>
            <a:off x="311700" y="347730"/>
            <a:ext cx="4194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rgbClr val="0070C0"/>
                </a:solidFill>
              </a:rPr>
              <a:t>Közösségi szintű kezdeményezések-</a:t>
            </a:r>
          </a:p>
          <a:p>
            <a:r>
              <a:rPr lang="hu-HU" sz="2400" dirty="0">
                <a:solidFill>
                  <a:srgbClr val="0070C0"/>
                </a:solidFill>
              </a:rPr>
              <a:t>Generációk közötti kapcsolatok</a:t>
            </a:r>
          </a:p>
          <a:p>
            <a:r>
              <a:rPr lang="hu-HU" dirty="0">
                <a:solidFill>
                  <a:srgbClr val="0070C0"/>
                </a:solidFill>
              </a:rPr>
              <a:t>USA-Seattle városában </a:t>
            </a:r>
          </a:p>
          <a:p>
            <a:r>
              <a:rPr lang="hu-HU" dirty="0">
                <a:solidFill>
                  <a:srgbClr val="0070C0"/>
                </a:solidFill>
              </a:rPr>
              <a:t>hosszú a várólista idősek otthonában működő óvodába. </a:t>
            </a:r>
          </a:p>
          <a:p>
            <a:r>
              <a:rPr lang="hu-HU" dirty="0">
                <a:solidFill>
                  <a:srgbClr val="0070C0"/>
                </a:solidFill>
              </a:rPr>
              <a:t>Magányos idősek és a kisgyerekek </a:t>
            </a:r>
          </a:p>
          <a:p>
            <a:r>
              <a:rPr lang="hu-HU" dirty="0">
                <a:solidFill>
                  <a:srgbClr val="0070C0"/>
                </a:solidFill>
              </a:rPr>
              <a:t> 	jól megértik egymást</a:t>
            </a:r>
          </a:p>
          <a:p>
            <a:endParaRPr lang="hu-H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7733762" y="445025"/>
            <a:ext cx="109853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193183" y="1152475"/>
            <a:ext cx="8639117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Egyéni szintű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jó tanácsok 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az</a:t>
            </a:r>
            <a:br>
              <a:rPr lang="hu-HU" dirty="0">
                <a:solidFill>
                  <a:srgbClr val="0070C0"/>
                </a:solidFill>
              </a:rPr>
            </a:br>
            <a:r>
              <a:rPr lang="hu-HU" dirty="0">
                <a:solidFill>
                  <a:srgbClr val="0070C0"/>
                </a:solidFill>
              </a:rPr>
              <a:t>egészség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hu-HU" dirty="0">
                <a:solidFill>
                  <a:srgbClr val="0070C0"/>
                </a:solidFill>
              </a:rPr>
              <a:t>megőrzéséhez</a:t>
            </a:r>
            <a:endParaRPr dirty="0">
              <a:solidFill>
                <a:srgbClr val="0070C0"/>
              </a:solidFill>
            </a:endParaRPr>
          </a:p>
        </p:txBody>
      </p:sp>
      <p:pic>
        <p:nvPicPr>
          <p:cNvPr id="3" name="Kép 2" descr="The image illustrates various methods to prevent aging, including staying active, eating healthily, and regular medical check-ups.&#10;&#10;Előfordulhat, hogy az AI által létrehozott tartalom helytelen.">
            <a:extLst>
              <a:ext uri="{FF2B5EF4-FFF2-40B4-BE49-F238E27FC236}">
                <a16:creationId xmlns:a16="http://schemas.microsoft.com/office/drawing/2014/main" id="{25F46882-EE42-46F4-0EB9-9893B68D5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983" y="0"/>
            <a:ext cx="4958366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Kép 2" descr="The image depicts a lush, dense forest with vibrant green foliage, colorful flowers, and various plant life, set against a clear, blue sky.&#10;&#10;Előfordulhat, hogy az AI által létrehozott tartalom helytelen.">
            <a:extLst>
              <a:ext uri="{FF2B5EF4-FFF2-40B4-BE49-F238E27FC236}">
                <a16:creationId xmlns:a16="http://schemas.microsoft.com/office/drawing/2014/main" id="{A90E3097-6F69-D0E7-A6B9-24842DC22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60" y="63550"/>
            <a:ext cx="9041640" cy="5004287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9BAA9AC4-7A1D-9247-1CC7-AB81D6CA2D35}"/>
              </a:ext>
            </a:extLst>
          </p:cNvPr>
          <p:cNvSpPr txBox="1"/>
          <p:nvPr/>
        </p:nvSpPr>
        <p:spPr>
          <a:xfrm>
            <a:off x="102361" y="321973"/>
            <a:ext cx="879694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>
                <a:solidFill>
                  <a:srgbClr val="0070C0"/>
                </a:solidFill>
              </a:rPr>
              <a:t>Kulturális viszonyulás az idősödéshez</a:t>
            </a:r>
          </a:p>
          <a:p>
            <a:r>
              <a:rPr lang="hu-HU" sz="2400" dirty="0">
                <a:solidFill>
                  <a:srgbClr val="0070C0"/>
                </a:solidFill>
              </a:rPr>
              <a:t>Tabuk/előítéletek veszik körbe az idősödést-</a:t>
            </a:r>
            <a:r>
              <a:rPr lang="hu-HU" sz="2400" dirty="0" err="1">
                <a:solidFill>
                  <a:srgbClr val="0070C0"/>
                </a:solidFill>
              </a:rPr>
              <a:t>Aging</a:t>
            </a:r>
            <a:r>
              <a:rPr lang="hu-HU" sz="2400" dirty="0">
                <a:solidFill>
                  <a:srgbClr val="0070C0"/>
                </a:solidFill>
              </a:rPr>
              <a:t> jelenség</a:t>
            </a:r>
          </a:p>
          <a:p>
            <a:r>
              <a:rPr lang="hu-HU" sz="2400" dirty="0">
                <a:solidFill>
                  <a:srgbClr val="0070C0"/>
                </a:solidFill>
              </a:rPr>
              <a:t>Elmúlásról, idősödés velejáróiról is őszintén- bátran beszélni-</a:t>
            </a:r>
            <a:r>
              <a:rPr lang="hu-HU" sz="2400" dirty="0" err="1">
                <a:solidFill>
                  <a:srgbClr val="0070C0"/>
                </a:solidFill>
              </a:rPr>
              <a:t>antiaging</a:t>
            </a:r>
            <a:r>
              <a:rPr lang="hu-HU" sz="2400" dirty="0">
                <a:solidFill>
                  <a:srgbClr val="0070C0"/>
                </a:solidFill>
              </a:rPr>
              <a:t> jelenség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1605</Words>
  <Application>Microsoft Office PowerPoint</Application>
  <PresentationFormat>Diavetítés a képernyőre (16:9 oldalarány)</PresentationFormat>
  <Paragraphs>208</Paragraphs>
  <Slides>37</Slides>
  <Notes>37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37</vt:i4>
      </vt:variant>
    </vt:vector>
  </HeadingPairs>
  <TitlesOfParts>
    <vt:vector size="40" baseType="lpstr">
      <vt:lpstr>Arial</vt:lpstr>
      <vt:lpstr>Arial Narrow</vt:lpstr>
      <vt:lpstr>Simple Light</vt:lpstr>
      <vt:lpstr>PowerPoint-bemutató</vt:lpstr>
      <vt:lpstr>PowerPoint-bemutató</vt:lpstr>
      <vt:lpstr>PowerPoint-bemutató</vt:lpstr>
      <vt:lpstr>Idősödés és egészség nagyok az egyéni eltérések</vt:lpstr>
      <vt:lpstr>Egészséget befolyásoló tényezők: egyéni/környezeti szinten  pozitív és negatív hatásuk is lehet</vt:lpstr>
      <vt:lpstr>PowerPoint-bemutató</vt:lpstr>
      <vt:lpstr>PowerPoint-bemutató</vt:lpstr>
      <vt:lpstr>PowerPoint-bemutató</vt:lpstr>
      <vt:lpstr>PowerPoint-bemutató</vt:lpstr>
      <vt:lpstr>Menopauza c. musical-téma sokáig tabu-darab nyíltan témává teszi </vt:lpstr>
      <vt:lpstr>Szellemi, fizikai aktivitás- célok-személetváltás-önazonosság idősen is</vt:lpstr>
      <vt:lpstr>PowerPoint-bemutató</vt:lpstr>
      <vt:lpstr>PowerPoint-bemutató</vt:lpstr>
      <vt:lpstr>PowerPoint-bemutató</vt:lpstr>
      <vt:lpstr>PowerPoint-bemutató</vt:lpstr>
      <vt:lpstr>PowerPoint-bemutató</vt:lpstr>
      <vt:lpstr>Halloween-a misztikusan vidám hangulat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PE-VP N101</cp:lastModifiedBy>
  <cp:revision>6</cp:revision>
  <dcterms:modified xsi:type="dcterms:W3CDTF">2026-05-09T06:50:23Z</dcterms:modified>
</cp:coreProperties>
</file>