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9497E3-085C-4121-9FD0-0FCDF284F212}" v="4" dt="2026-05-09T03:29:00.9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5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ándor Komáromi" userId="15008c131e655132" providerId="LiveId" clId="{1172A03B-B98E-4072-AC33-D7D9E7E82CE3}"/>
    <pc:docChg chg="undo custSel delSld modSld">
      <pc:chgData name="Sándor Komáromi" userId="15008c131e655132" providerId="LiveId" clId="{1172A03B-B98E-4072-AC33-D7D9E7E82CE3}" dt="2026-05-09T03:30:21.242" v="238" actId="20577"/>
      <pc:docMkLst>
        <pc:docMk/>
      </pc:docMkLst>
      <pc:sldChg chg="modSp mod">
        <pc:chgData name="Sándor Komáromi" userId="15008c131e655132" providerId="LiveId" clId="{1172A03B-B98E-4072-AC33-D7D9E7E82CE3}" dt="2026-05-09T03:07:29.588" v="61" actId="20577"/>
        <pc:sldMkLst>
          <pc:docMk/>
          <pc:sldMk cId="0" sldId="260"/>
        </pc:sldMkLst>
        <pc:spChg chg="mod">
          <ac:chgData name="Sándor Komáromi" userId="15008c131e655132" providerId="LiveId" clId="{1172A03B-B98E-4072-AC33-D7D9E7E82CE3}" dt="2026-05-09T03:07:29.588" v="61" actId="20577"/>
          <ac:spMkLst>
            <pc:docMk/>
            <pc:sldMk cId="0" sldId="260"/>
            <ac:spMk id="6" creationId="{00000000-0000-0000-0000-000000000000}"/>
          </ac:spMkLst>
        </pc:spChg>
        <pc:spChg chg="mod">
          <ac:chgData name="Sándor Komáromi" userId="15008c131e655132" providerId="LiveId" clId="{1172A03B-B98E-4072-AC33-D7D9E7E82CE3}" dt="2026-05-09T03:07:19.190" v="60" actId="20577"/>
          <ac:spMkLst>
            <pc:docMk/>
            <pc:sldMk cId="0" sldId="260"/>
            <ac:spMk id="9" creationId="{00000000-0000-0000-0000-000000000000}"/>
          </ac:spMkLst>
        </pc:spChg>
      </pc:sldChg>
      <pc:sldChg chg="delSp modSp mod">
        <pc:chgData name="Sándor Komáromi" userId="15008c131e655132" providerId="LiveId" clId="{1172A03B-B98E-4072-AC33-D7D9E7E82CE3}" dt="2026-05-09T03:09:12.819" v="63" actId="478"/>
        <pc:sldMkLst>
          <pc:docMk/>
          <pc:sldMk cId="0" sldId="261"/>
        </pc:sldMkLst>
        <pc:spChg chg="del mod">
          <ac:chgData name="Sándor Komáromi" userId="15008c131e655132" providerId="LiveId" clId="{1172A03B-B98E-4072-AC33-D7D9E7E82CE3}" dt="2026-05-09T03:09:12.819" v="63" actId="478"/>
          <ac:spMkLst>
            <pc:docMk/>
            <pc:sldMk cId="0" sldId="261"/>
            <ac:spMk id="6" creationId="{00000000-0000-0000-0000-000000000000}"/>
          </ac:spMkLst>
        </pc:spChg>
      </pc:sldChg>
      <pc:sldChg chg="addSp delSp mod">
        <pc:chgData name="Sándor Komáromi" userId="15008c131e655132" providerId="LiveId" clId="{1172A03B-B98E-4072-AC33-D7D9E7E82CE3}" dt="2026-05-09T03:16:51.105" v="65" actId="22"/>
        <pc:sldMkLst>
          <pc:docMk/>
          <pc:sldMk cId="0" sldId="267"/>
        </pc:sldMkLst>
        <pc:spChg chg="add del">
          <ac:chgData name="Sándor Komáromi" userId="15008c131e655132" providerId="LiveId" clId="{1172A03B-B98E-4072-AC33-D7D9E7E82CE3}" dt="2026-05-09T03:16:51.105" v="65" actId="22"/>
          <ac:spMkLst>
            <pc:docMk/>
            <pc:sldMk cId="0" sldId="267"/>
            <ac:spMk id="7" creationId="{4F9A01C2-ECB4-D5CE-58AB-F99833848BEB}"/>
          </ac:spMkLst>
        </pc:spChg>
      </pc:sldChg>
      <pc:sldChg chg="modSp mod">
        <pc:chgData name="Sándor Komáromi" userId="15008c131e655132" providerId="LiveId" clId="{1172A03B-B98E-4072-AC33-D7D9E7E82CE3}" dt="2026-05-09T03:18:49.007" v="70" actId="20577"/>
        <pc:sldMkLst>
          <pc:docMk/>
          <pc:sldMk cId="0" sldId="274"/>
        </pc:sldMkLst>
        <pc:spChg chg="mod">
          <ac:chgData name="Sándor Komáromi" userId="15008c131e655132" providerId="LiveId" clId="{1172A03B-B98E-4072-AC33-D7D9E7E82CE3}" dt="2026-05-09T03:18:49.007" v="70" actId="20577"/>
          <ac:spMkLst>
            <pc:docMk/>
            <pc:sldMk cId="0" sldId="274"/>
            <ac:spMk id="5" creationId="{00000000-0000-0000-0000-000000000000}"/>
          </ac:spMkLst>
        </pc:spChg>
      </pc:sldChg>
      <pc:sldChg chg="modSp del mod">
        <pc:chgData name="Sándor Komáromi" userId="15008c131e655132" providerId="LiveId" clId="{1172A03B-B98E-4072-AC33-D7D9E7E82CE3}" dt="2026-05-09T03:19:54.421" v="93" actId="47"/>
        <pc:sldMkLst>
          <pc:docMk/>
          <pc:sldMk cId="0" sldId="275"/>
        </pc:sldMkLst>
        <pc:spChg chg="mod">
          <ac:chgData name="Sándor Komáromi" userId="15008c131e655132" providerId="LiveId" clId="{1172A03B-B98E-4072-AC33-D7D9E7E82CE3}" dt="2026-05-09T03:18:57.786" v="71" actId="20577"/>
          <ac:spMkLst>
            <pc:docMk/>
            <pc:sldMk cId="0" sldId="275"/>
            <ac:spMk id="3" creationId="{00000000-0000-0000-0000-000000000000}"/>
          </ac:spMkLst>
        </pc:spChg>
        <pc:spChg chg="mod">
          <ac:chgData name="Sándor Komáromi" userId="15008c131e655132" providerId="LiveId" clId="{1172A03B-B98E-4072-AC33-D7D9E7E82CE3}" dt="2026-05-09T03:19:49.909" v="92" actId="6549"/>
          <ac:spMkLst>
            <pc:docMk/>
            <pc:sldMk cId="0" sldId="275"/>
            <ac:spMk id="5" creationId="{00000000-0000-0000-0000-000000000000}"/>
          </ac:spMkLst>
        </pc:spChg>
      </pc:sldChg>
      <pc:sldChg chg="modSp mod">
        <pc:chgData name="Sándor Komáromi" userId="15008c131e655132" providerId="LiveId" clId="{1172A03B-B98E-4072-AC33-D7D9E7E82CE3}" dt="2026-05-09T03:30:21.242" v="238" actId="20577"/>
        <pc:sldMkLst>
          <pc:docMk/>
          <pc:sldMk cId="0" sldId="276"/>
        </pc:sldMkLst>
        <pc:spChg chg="mod">
          <ac:chgData name="Sándor Komáromi" userId="15008c131e655132" providerId="LiveId" clId="{1172A03B-B98E-4072-AC33-D7D9E7E82CE3}" dt="2026-05-09T03:30:21.242" v="238" actId="20577"/>
          <ac:spMkLst>
            <pc:docMk/>
            <pc:sldMk cId="0" sldId="276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830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354F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agent/turn1/workspace/images/abstract-neural-network-connections-soft-sage-gree_2026-05-08T17-00-09_image_DAS_0.jpg"/>
          <p:cNvPicPr>
            <a:picLocks noChangeAspect="1"/>
          </p:cNvPicPr>
          <p:nvPr/>
        </p:nvPicPr>
        <p:blipFill>
          <a:blip r:embed="rId3">
            <a:alphaModFix amt="40000"/>
          </a:blip>
          <a:srcRect t="7813" b="7813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31520" y="914400"/>
            <a:ext cx="7680960" cy="21945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10000"/>
              </a:lnSpc>
              <a:buNone/>
            </a:pPr>
            <a:r>
              <a:rPr lang="en-US" sz="42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Mentális Terhelés</a:t>
            </a:r>
            <a:endParaRPr lang="en-US" sz="4200" dirty="0"/>
          </a:p>
          <a:p>
            <a:pPr marL="0" indent="0" algn="l">
              <a:lnSpc>
                <a:spcPct val="110000"/>
              </a:lnSpc>
              <a:buNone/>
            </a:pPr>
            <a:r>
              <a:rPr lang="en-US" sz="42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és Kognitív Integráció</a:t>
            </a:r>
            <a:endParaRPr lang="en-US" sz="4200" dirty="0"/>
          </a:p>
        </p:txBody>
      </p:sp>
      <p:sp>
        <p:nvSpPr>
          <p:cNvPr id="4" name="Shape 1"/>
          <p:cNvSpPr/>
          <p:nvPr/>
        </p:nvSpPr>
        <p:spPr>
          <a:xfrm>
            <a:off x="731520" y="3200400"/>
            <a:ext cx="2286000" cy="36576"/>
          </a:xfrm>
          <a:prstGeom prst="rect">
            <a:avLst/>
          </a:prstGeom>
          <a:solidFill>
            <a:srgbClr val="C9A96E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5" name="Text 2"/>
          <p:cNvSpPr/>
          <p:nvPr/>
        </p:nvSpPr>
        <p:spPr>
          <a:xfrm>
            <a:off x="731520" y="3383280"/>
            <a:ext cx="768096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30000"/>
              </a:lnSpc>
              <a:buNone/>
            </a:pPr>
            <a:r>
              <a:rPr lang="en-US" sz="18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munkamemória, a kreativitás és a belső tér szerepe</a:t>
            </a:r>
            <a:endParaRPr lang="en-US" sz="1800" dirty="0"/>
          </a:p>
          <a:p>
            <a:pPr marL="0" indent="0" algn="l">
              <a:lnSpc>
                <a:spcPct val="130000"/>
              </a:lnSpc>
              <a:buNone/>
            </a:pPr>
            <a:r>
              <a:rPr lang="en-US" sz="18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modern ember mentálhigiénéjében</a:t>
            </a:r>
            <a:endParaRPr lang="en-US" sz="1800" dirty="0"/>
          </a:p>
        </p:txBody>
      </p:sp>
      <p:sp>
        <p:nvSpPr>
          <p:cNvPr id="6" name="Text 3"/>
          <p:cNvSpPr/>
          <p:nvPr/>
        </p:nvSpPr>
        <p:spPr>
          <a:xfrm>
            <a:off x="731520" y="4572000"/>
            <a:ext cx="76809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200" dirty="0">
                <a:solidFill>
                  <a:srgbClr val="C9A9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Szakmai Konferencia  |  2026</a:t>
            </a:r>
            <a:endParaRPr 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solidFill>
          <a:srgbClr val="F5F0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agent/turn1/workspace/images/children-playing-freely-outdoors-in-a-natural-mead_2026-05-08T17-00-10_image_DAS_0.jpg"/>
          <p:cNvPicPr>
            <a:picLocks noChangeAspect="1"/>
          </p:cNvPicPr>
          <p:nvPr/>
        </p:nvPicPr>
        <p:blipFill>
          <a:blip r:embed="rId3"/>
          <a:srcRect l="23333" r="23333"/>
          <a:stretch/>
        </p:blipFill>
        <p:spPr>
          <a:xfrm>
            <a:off x="0" y="0"/>
            <a:ext cx="41148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4572000" y="274320"/>
            <a:ext cx="4114800" cy="10972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10000"/>
              </a:lnSpc>
              <a:buNone/>
            </a:pPr>
            <a:r>
              <a:rPr lang="en-US" sz="3400" b="1" dirty="0">
                <a:solidFill>
                  <a:srgbClr val="354F5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Winnicott</a:t>
            </a:r>
            <a:endParaRPr lang="en-US" sz="3400" dirty="0"/>
          </a:p>
          <a:p>
            <a:pPr marL="0" indent="0" algn="l">
              <a:lnSpc>
                <a:spcPct val="110000"/>
              </a:lnSpc>
              <a:buNone/>
            </a:pPr>
            <a:r>
              <a:rPr lang="en-US" sz="3400" b="1" dirty="0">
                <a:solidFill>
                  <a:srgbClr val="354F5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Játékelmélete</a:t>
            </a:r>
            <a:endParaRPr lang="en-US" sz="3400" dirty="0"/>
          </a:p>
        </p:txBody>
      </p:sp>
      <p:sp>
        <p:nvSpPr>
          <p:cNvPr id="4" name="Shape 1"/>
          <p:cNvSpPr/>
          <p:nvPr/>
        </p:nvSpPr>
        <p:spPr>
          <a:xfrm>
            <a:off x="4572000" y="1417320"/>
            <a:ext cx="1371600" cy="36576"/>
          </a:xfrm>
          <a:prstGeom prst="rect">
            <a:avLst/>
          </a:prstGeom>
          <a:solidFill>
            <a:srgbClr val="C9A96E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5" name="Text 2"/>
          <p:cNvSpPr/>
          <p:nvPr/>
        </p:nvSpPr>
        <p:spPr>
          <a:xfrm>
            <a:off x="4572000" y="1645920"/>
            <a:ext cx="4114800" cy="31089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spcAft>
                <a:spcPts val="1200"/>
              </a:spcAft>
              <a:buNone/>
            </a:pPr>
            <a:r>
              <a:rPr lang="en-US" sz="1400" i="1" dirty="0">
                <a:solidFill>
                  <a:srgbClr val="636E7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"potenciális tér" a külső valóság és belső világ közötti átmeneti zóna.</a:t>
            </a:r>
            <a:endParaRPr lang="en-US" sz="1400" dirty="0"/>
          </a:p>
          <a:p>
            <a:pPr marL="0" indent="0">
              <a:spcAft>
                <a:spcPts val="800"/>
              </a:spcAft>
              <a:buNone/>
            </a:pPr>
            <a:r>
              <a:rPr lang="en-US" sz="1400" b="1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Amikor játszunk:</a:t>
            </a:r>
            <a:endParaRPr lang="en-US" sz="1400" dirty="0"/>
          </a:p>
          <a:p>
            <a:pPr marL="342900" indent="-342900">
              <a:spcAft>
                <a:spcPts val="600"/>
              </a:spcAft>
              <a:buSzPct val="100000"/>
              <a:buChar char="•"/>
            </a:pPr>
            <a:r>
              <a:rPr lang="en-US" sz="14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Leáll az önmonitorozás</a:t>
            </a:r>
            <a:endParaRPr lang="en-US" sz="1400" dirty="0"/>
          </a:p>
          <a:p>
            <a:pPr marL="342900" indent="-342900">
              <a:spcAft>
                <a:spcPts val="600"/>
              </a:spcAft>
              <a:buSzPct val="100000"/>
              <a:buChar char="•"/>
            </a:pPr>
            <a:r>
              <a:rPr lang="en-US" sz="14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Visszaesik a kortizolszint</a:t>
            </a:r>
            <a:endParaRPr lang="en-US" sz="1400" dirty="0"/>
          </a:p>
          <a:p>
            <a:pPr marL="342900" indent="-342900">
              <a:spcAft>
                <a:spcPts val="600"/>
              </a:spcAft>
              <a:buSzPct val="100000"/>
              <a:buChar char="•"/>
            </a:pPr>
            <a:r>
              <a:rPr lang="en-US" sz="14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Kinyílik a hippokampusz</a:t>
            </a:r>
            <a:endParaRPr lang="en-US" sz="1400" dirty="0"/>
          </a:p>
          <a:p>
            <a:pPr marL="342900" indent="-342900">
              <a:buSzPct val="100000"/>
              <a:buChar char="•"/>
            </a:pPr>
            <a:r>
              <a:rPr lang="en-US" sz="14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Lehetővé válik a neuroplaszticitás</a:t>
            </a:r>
            <a:endParaRPr lang="en-US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solidFill>
          <a:srgbClr val="354F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731520"/>
            <a:ext cx="548640" cy="54864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463040" y="914400"/>
            <a:ext cx="6400800" cy="1828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30000"/>
              </a:lnSpc>
              <a:buNone/>
            </a:pPr>
            <a:r>
              <a:rPr lang="en-US" sz="28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 stressz csőlátást okoz:</a:t>
            </a:r>
            <a:endParaRPr lang="en-US" sz="2800" dirty="0"/>
          </a:p>
          <a:p>
            <a:pPr marL="0" indent="0" algn="l">
              <a:lnSpc>
                <a:spcPct val="130000"/>
              </a:lnSpc>
              <a:buNone/>
            </a:pPr>
            <a:r>
              <a:rPr lang="en-US" sz="28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az agy a túlélésre fókuszál,</a:t>
            </a:r>
            <a:endParaRPr lang="en-US" sz="2800" dirty="0"/>
          </a:p>
          <a:p>
            <a:pPr marL="0" indent="0" algn="l">
              <a:lnSpc>
                <a:spcPct val="130000"/>
              </a:lnSpc>
              <a:buNone/>
            </a:pPr>
            <a:r>
              <a:rPr lang="en-US" sz="2800" i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nem a mély összefüggések megértésére.</a:t>
            </a:r>
            <a:endParaRPr lang="en-US" sz="2800" dirty="0"/>
          </a:p>
        </p:txBody>
      </p:sp>
      <p:sp>
        <p:nvSpPr>
          <p:cNvPr id="4" name="Shape 1"/>
          <p:cNvSpPr/>
          <p:nvPr/>
        </p:nvSpPr>
        <p:spPr>
          <a:xfrm>
            <a:off x="1463040" y="2926080"/>
            <a:ext cx="1828800" cy="36576"/>
          </a:xfrm>
          <a:prstGeom prst="rect">
            <a:avLst/>
          </a:prstGeom>
          <a:solidFill>
            <a:srgbClr val="C9A96E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5" name="Text 2"/>
          <p:cNvSpPr/>
          <p:nvPr/>
        </p:nvSpPr>
        <p:spPr>
          <a:xfrm>
            <a:off x="1463040" y="3200400"/>
            <a:ext cx="6400800" cy="10972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40000"/>
              </a:lnSpc>
              <a:buNone/>
            </a:pPr>
            <a:r>
              <a:rPr lang="en-US" sz="16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Az önmonitorozás biológiai falat emel a tudás elé,</a:t>
            </a:r>
            <a:endParaRPr lang="en-US" sz="1600" dirty="0"/>
          </a:p>
          <a:p>
            <a:pPr marL="0" indent="0" algn="l">
              <a:lnSpc>
                <a:spcPct val="140000"/>
              </a:lnSpc>
              <a:buNone/>
            </a:pPr>
            <a:r>
              <a:rPr lang="en-US" sz="16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míg a játékos kreativitás lebontja azt.</a:t>
            </a:r>
            <a:endParaRPr lang="en-US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solidFill>
          <a:srgbClr val="F5F0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agent/turn1/workspace/images/abstract-visualization-of-creative-flow-state-huma_2026-05-08T17-00-10_image_DAS_0.jpg"/>
          <p:cNvPicPr>
            <a:picLocks noChangeAspect="1"/>
          </p:cNvPicPr>
          <p:nvPr/>
        </p:nvPicPr>
        <p:blipFill>
          <a:blip r:embed="rId3"/>
          <a:srcRect l="22000" r="22000"/>
          <a:stretch/>
        </p:blipFill>
        <p:spPr>
          <a:xfrm>
            <a:off x="5029200" y="274320"/>
            <a:ext cx="3840480" cy="45720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548640" y="274320"/>
            <a:ext cx="438912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3600" b="1" dirty="0">
                <a:solidFill>
                  <a:srgbClr val="354F5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 Flow Élmény</a:t>
            </a:r>
            <a:endParaRPr lang="en-US" sz="3600" dirty="0"/>
          </a:p>
        </p:txBody>
      </p:sp>
      <p:sp>
        <p:nvSpPr>
          <p:cNvPr id="4" name="Text 1"/>
          <p:cNvSpPr/>
          <p:nvPr/>
        </p:nvSpPr>
        <p:spPr>
          <a:xfrm>
            <a:off x="548640" y="914400"/>
            <a:ext cx="438912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400" i="1" dirty="0">
                <a:solidFill>
                  <a:srgbClr val="C9A9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Csíkszentmihályi Mihály</a:t>
            </a:r>
            <a:endParaRPr lang="en-US" sz="1400" dirty="0"/>
          </a:p>
        </p:txBody>
      </p:sp>
      <p:sp>
        <p:nvSpPr>
          <p:cNvPr id="5" name="Text 2"/>
          <p:cNvSpPr/>
          <p:nvPr/>
        </p:nvSpPr>
        <p:spPr>
          <a:xfrm>
            <a:off x="548640" y="1371600"/>
            <a:ext cx="4206240" cy="2743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342900" indent="-342900">
              <a:spcAft>
                <a:spcPts val="800"/>
              </a:spcAft>
              <a:buSzPct val="100000"/>
              <a:buChar char="•"/>
            </a:pPr>
            <a:r>
              <a:rPr lang="en-US" sz="15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Optimális tudatállapot, integrált figyelem</a:t>
            </a:r>
            <a:endParaRPr lang="en-US" sz="1500" dirty="0"/>
          </a:p>
          <a:p>
            <a:pPr marL="342900" indent="-342900">
              <a:spcAft>
                <a:spcPts val="800"/>
              </a:spcAft>
              <a:buSzPct val="100000"/>
              <a:buChar char="•"/>
            </a:pPr>
            <a:r>
              <a:rPr lang="en-US" sz="15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Megszűnik a túlzott önmegfigyelés</a:t>
            </a:r>
            <a:endParaRPr lang="en-US" sz="1500" dirty="0"/>
          </a:p>
          <a:p>
            <a:pPr marL="342900" indent="-342900">
              <a:spcAft>
                <a:spcPts val="800"/>
              </a:spcAft>
              <a:buSzPct val="100000"/>
              <a:buChar char="•"/>
            </a:pPr>
            <a:r>
              <a:rPr lang="en-US" sz="15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Az időérzékelés módosul</a:t>
            </a:r>
            <a:endParaRPr lang="en-US" sz="1500" dirty="0"/>
          </a:p>
          <a:p>
            <a:pPr marL="342900" indent="-342900">
              <a:spcAft>
                <a:spcPts val="800"/>
              </a:spcAft>
              <a:buSzPct val="100000"/>
              <a:buChar char="•"/>
            </a:pPr>
            <a:r>
              <a:rPr lang="en-US" sz="15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Cselekvés és tudat összeolvad</a:t>
            </a:r>
            <a:endParaRPr lang="en-US" sz="1500" dirty="0"/>
          </a:p>
          <a:p>
            <a:pPr marL="342900" indent="-342900">
              <a:buSzPct val="100000"/>
              <a:buChar char="•"/>
            </a:pPr>
            <a:r>
              <a:rPr lang="en-US" sz="15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Az ember benne van a tapasztalatban</a:t>
            </a:r>
            <a:endParaRPr lang="en-US" sz="15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solidFill>
          <a:srgbClr val="84A9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31520" y="365760"/>
            <a:ext cx="768096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34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 Flow Hosszú Távú Hatásai</a:t>
            </a:r>
            <a:endParaRPr lang="en-US" sz="3400" dirty="0"/>
          </a:p>
        </p:txBody>
      </p:sp>
      <p:sp>
        <p:nvSpPr>
          <p:cNvPr id="3" name="Shape 1"/>
          <p:cNvSpPr/>
          <p:nvPr/>
        </p:nvSpPr>
        <p:spPr>
          <a:xfrm>
            <a:off x="731520" y="1280160"/>
            <a:ext cx="3657600" cy="1463040"/>
          </a:xfrm>
          <a:prstGeom prst="rect">
            <a:avLst/>
          </a:prstGeom>
          <a:solidFill>
            <a:srgbClr val="354F52"/>
          </a:solidFill>
          <a:ln/>
        </p:spPr>
        <p:txBody>
          <a:bodyPr/>
          <a:lstStyle/>
          <a:p>
            <a:endParaRPr lang="hu-HU"/>
          </a:p>
        </p:txBody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840" y="1600200"/>
            <a:ext cx="457200" cy="4572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1645920" y="1463040"/>
            <a:ext cx="256032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8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Értelmesség</a:t>
            </a:r>
            <a:endParaRPr lang="en-US" sz="1800" dirty="0"/>
          </a:p>
        </p:txBody>
      </p:sp>
      <p:sp>
        <p:nvSpPr>
          <p:cNvPr id="6" name="Text 3"/>
          <p:cNvSpPr/>
          <p:nvPr/>
        </p:nvSpPr>
        <p:spPr>
          <a:xfrm>
            <a:off x="1645920" y="2011680"/>
            <a:ext cx="256032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3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Az élet értelmességének érzése nő</a:t>
            </a:r>
            <a:endParaRPr lang="en-US" sz="1300" dirty="0"/>
          </a:p>
        </p:txBody>
      </p:sp>
      <p:sp>
        <p:nvSpPr>
          <p:cNvPr id="7" name="Shape 4"/>
          <p:cNvSpPr/>
          <p:nvPr/>
        </p:nvSpPr>
        <p:spPr>
          <a:xfrm>
            <a:off x="4754880" y="1280160"/>
            <a:ext cx="3657600" cy="1463040"/>
          </a:xfrm>
          <a:prstGeom prst="rect">
            <a:avLst/>
          </a:prstGeom>
          <a:solidFill>
            <a:srgbClr val="354F52"/>
          </a:solidFill>
          <a:ln/>
        </p:spPr>
        <p:txBody>
          <a:bodyPr/>
          <a:lstStyle/>
          <a:p>
            <a:endParaRPr lang="hu-HU"/>
          </a:p>
        </p:txBody>
      </p:sp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1600200"/>
            <a:ext cx="457200" cy="457200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5669280" y="1463040"/>
            <a:ext cx="256032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8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Autonómia</a:t>
            </a:r>
            <a:endParaRPr lang="en-US" sz="1800" dirty="0"/>
          </a:p>
        </p:txBody>
      </p:sp>
      <p:sp>
        <p:nvSpPr>
          <p:cNvPr id="10" name="Text 6"/>
          <p:cNvSpPr/>
          <p:nvPr/>
        </p:nvSpPr>
        <p:spPr>
          <a:xfrm>
            <a:off x="5669280" y="2011680"/>
            <a:ext cx="256032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3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Belső irányítás, önálló döntéshozatal</a:t>
            </a:r>
            <a:endParaRPr lang="en-US" sz="1300" dirty="0"/>
          </a:p>
        </p:txBody>
      </p:sp>
      <p:sp>
        <p:nvSpPr>
          <p:cNvPr id="11" name="Shape 7"/>
          <p:cNvSpPr/>
          <p:nvPr/>
        </p:nvSpPr>
        <p:spPr>
          <a:xfrm>
            <a:off x="731520" y="3017520"/>
            <a:ext cx="3657600" cy="1463040"/>
          </a:xfrm>
          <a:prstGeom prst="rect">
            <a:avLst/>
          </a:prstGeom>
          <a:solidFill>
            <a:srgbClr val="354F52"/>
          </a:solidFill>
          <a:ln/>
        </p:spPr>
        <p:txBody>
          <a:bodyPr/>
          <a:lstStyle/>
          <a:p>
            <a:endParaRPr lang="hu-HU"/>
          </a:p>
        </p:txBody>
      </p:sp>
      <p:pic>
        <p:nvPicPr>
          <p:cNvPr id="12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5840" y="3337560"/>
            <a:ext cx="457200" cy="457200"/>
          </a:xfrm>
          <a:prstGeom prst="rect">
            <a:avLst/>
          </a:prstGeom>
        </p:spPr>
      </p:pic>
      <p:sp>
        <p:nvSpPr>
          <p:cNvPr id="13" name="Text 8"/>
          <p:cNvSpPr/>
          <p:nvPr/>
        </p:nvSpPr>
        <p:spPr>
          <a:xfrm>
            <a:off x="1645920" y="3200400"/>
            <a:ext cx="256032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8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Reziliencia</a:t>
            </a:r>
            <a:endParaRPr lang="en-US" sz="1800" dirty="0"/>
          </a:p>
        </p:txBody>
      </p:sp>
      <p:sp>
        <p:nvSpPr>
          <p:cNvPr id="14" name="Text 9"/>
          <p:cNvSpPr/>
          <p:nvPr/>
        </p:nvSpPr>
        <p:spPr>
          <a:xfrm>
            <a:off x="1645920" y="3749040"/>
            <a:ext cx="256032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3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Pszichológiai ellenálló képesség</a:t>
            </a:r>
            <a:endParaRPr lang="en-US" sz="1300" dirty="0"/>
          </a:p>
        </p:txBody>
      </p:sp>
      <p:sp>
        <p:nvSpPr>
          <p:cNvPr id="15" name="Shape 10"/>
          <p:cNvSpPr/>
          <p:nvPr/>
        </p:nvSpPr>
        <p:spPr>
          <a:xfrm>
            <a:off x="4754880" y="3017520"/>
            <a:ext cx="3657600" cy="1463040"/>
          </a:xfrm>
          <a:prstGeom prst="rect">
            <a:avLst/>
          </a:prstGeom>
          <a:solidFill>
            <a:srgbClr val="354F52"/>
          </a:solidFill>
          <a:ln/>
        </p:spPr>
        <p:txBody>
          <a:bodyPr/>
          <a:lstStyle/>
          <a:p>
            <a:endParaRPr lang="hu-HU"/>
          </a:p>
        </p:txBody>
      </p:sp>
      <p:pic>
        <p:nvPicPr>
          <p:cNvPr id="16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9200" y="3337560"/>
            <a:ext cx="457200" cy="457200"/>
          </a:xfrm>
          <a:prstGeom prst="rect">
            <a:avLst/>
          </a:prstGeom>
        </p:spPr>
      </p:pic>
      <p:sp>
        <p:nvSpPr>
          <p:cNvPr id="17" name="Text 11"/>
          <p:cNvSpPr/>
          <p:nvPr/>
        </p:nvSpPr>
        <p:spPr>
          <a:xfrm>
            <a:off x="5669280" y="3200400"/>
            <a:ext cx="256032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8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Belső motiváció</a:t>
            </a:r>
            <a:endParaRPr lang="en-US" sz="1800" dirty="0"/>
          </a:p>
        </p:txBody>
      </p:sp>
      <p:sp>
        <p:nvSpPr>
          <p:cNvPr id="18" name="Text 12"/>
          <p:cNvSpPr/>
          <p:nvPr/>
        </p:nvSpPr>
        <p:spPr>
          <a:xfrm>
            <a:off x="5669280" y="3749040"/>
            <a:ext cx="256032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3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Intrinzik hajtóerő erősödése</a:t>
            </a:r>
            <a:endParaRPr lang="en-US" sz="1300" dirty="0"/>
          </a:p>
        </p:txBody>
      </p:sp>
      <p:sp>
        <p:nvSpPr>
          <p:cNvPr id="19" name="Text 13"/>
          <p:cNvSpPr/>
          <p:nvPr/>
        </p:nvSpPr>
        <p:spPr>
          <a:xfrm>
            <a:off x="731520" y="4663440"/>
            <a:ext cx="76809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300" i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Flow hiányában: üresség, apátia, szétesettség.</a:t>
            </a:r>
            <a:endParaRPr lang="en-US" sz="13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bg>
      <p:bgPr>
        <a:solidFill>
          <a:srgbClr val="F5F0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31520" y="274320"/>
            <a:ext cx="768096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3400" b="1" dirty="0">
                <a:solidFill>
                  <a:srgbClr val="354F5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Digitális Környezet Veszélyei</a:t>
            </a:r>
            <a:endParaRPr lang="en-US" sz="3400" dirty="0"/>
          </a:p>
        </p:txBody>
      </p:sp>
      <p:sp>
        <p:nvSpPr>
          <p:cNvPr id="3" name="Shape 1"/>
          <p:cNvSpPr/>
          <p:nvPr/>
        </p:nvSpPr>
        <p:spPr>
          <a:xfrm>
            <a:off x="731520" y="960120"/>
            <a:ext cx="1371600" cy="36576"/>
          </a:xfrm>
          <a:prstGeom prst="rect">
            <a:avLst/>
          </a:prstGeom>
          <a:solidFill>
            <a:srgbClr val="C9A96E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4" name="Shape 2"/>
          <p:cNvSpPr/>
          <p:nvPr/>
        </p:nvSpPr>
        <p:spPr>
          <a:xfrm>
            <a:off x="548640" y="1280160"/>
            <a:ext cx="2560320" cy="3474720"/>
          </a:xfrm>
          <a:prstGeom prst="rect">
            <a:avLst/>
          </a:prstGeom>
          <a:solidFill>
            <a:srgbClr val="F9F6F0"/>
          </a:solidFill>
          <a:ln/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hu-HU"/>
          </a:p>
        </p:txBody>
      </p:sp>
      <p:sp>
        <p:nvSpPr>
          <p:cNvPr id="5" name="Text 3"/>
          <p:cNvSpPr/>
          <p:nvPr/>
        </p:nvSpPr>
        <p:spPr>
          <a:xfrm>
            <a:off x="685800" y="1463040"/>
            <a:ext cx="22860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500" b="1" dirty="0">
                <a:solidFill>
                  <a:srgbClr val="354F5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Fragmentált figyelem</a:t>
            </a:r>
            <a:endParaRPr lang="en-US" sz="1500" dirty="0"/>
          </a:p>
        </p:txBody>
      </p:sp>
      <p:sp>
        <p:nvSpPr>
          <p:cNvPr id="6" name="Text 4"/>
          <p:cNvSpPr/>
          <p:nvPr/>
        </p:nvSpPr>
        <p:spPr>
          <a:xfrm>
            <a:off x="685800" y="2103120"/>
            <a:ext cx="2286000" cy="23774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>
              <a:spcAft>
                <a:spcPts val="800"/>
              </a:spcAft>
              <a:buSzPct val="100000"/>
              <a:buChar char="•"/>
            </a:pPr>
            <a:r>
              <a:rPr lang="en-US" sz="12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Állandó mikrofigyelmi váltások</a:t>
            </a:r>
            <a:endParaRPr lang="en-US" sz="1200" dirty="0"/>
          </a:p>
          <a:p>
            <a:pPr marL="342900" indent="-342900">
              <a:spcAft>
                <a:spcPts val="800"/>
              </a:spcAft>
              <a:buSzPct val="100000"/>
              <a:buChar char="•"/>
            </a:pPr>
            <a:r>
              <a:rPr lang="en-US" sz="12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Nem jut el az elmélyült jelenlétig</a:t>
            </a:r>
            <a:endParaRPr lang="en-US" sz="1200" dirty="0"/>
          </a:p>
          <a:p>
            <a:pPr marL="342900" indent="-342900">
              <a:spcAft>
                <a:spcPts val="800"/>
              </a:spcAft>
              <a:buSzPct val="100000"/>
              <a:buChar char="•"/>
            </a:pPr>
            <a:r>
              <a:rPr lang="en-US" sz="12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Üresség és apátia</a:t>
            </a:r>
            <a:endParaRPr lang="en-US" sz="1200" dirty="0"/>
          </a:p>
        </p:txBody>
      </p:sp>
      <p:sp>
        <p:nvSpPr>
          <p:cNvPr id="7" name="Shape 5"/>
          <p:cNvSpPr/>
          <p:nvPr/>
        </p:nvSpPr>
        <p:spPr>
          <a:xfrm>
            <a:off x="3383280" y="1280160"/>
            <a:ext cx="2560320" cy="3474720"/>
          </a:xfrm>
          <a:prstGeom prst="rect">
            <a:avLst/>
          </a:prstGeom>
          <a:solidFill>
            <a:srgbClr val="F9F6F0"/>
          </a:solidFill>
          <a:ln/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hu-HU"/>
          </a:p>
        </p:txBody>
      </p:sp>
      <p:sp>
        <p:nvSpPr>
          <p:cNvPr id="8" name="Text 6"/>
          <p:cNvSpPr/>
          <p:nvPr/>
        </p:nvSpPr>
        <p:spPr>
          <a:xfrm>
            <a:off x="3520440" y="1463040"/>
            <a:ext cx="22860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500" b="1" dirty="0">
                <a:solidFill>
                  <a:srgbClr val="354F5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Mély olvasás sérülése</a:t>
            </a:r>
            <a:endParaRPr lang="en-US" sz="1500" dirty="0"/>
          </a:p>
        </p:txBody>
      </p:sp>
      <p:sp>
        <p:nvSpPr>
          <p:cNvPr id="9" name="Text 7"/>
          <p:cNvSpPr/>
          <p:nvPr/>
        </p:nvSpPr>
        <p:spPr>
          <a:xfrm>
            <a:off x="3520440" y="2103120"/>
            <a:ext cx="2286000" cy="23774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>
              <a:spcAft>
                <a:spcPts val="800"/>
              </a:spcAft>
              <a:buSzPct val="100000"/>
              <a:buChar char="•"/>
            </a:pPr>
            <a:r>
              <a:rPr lang="en-US" sz="12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Carr és Wolf kutatásai</a:t>
            </a:r>
            <a:endParaRPr lang="en-US" sz="1200" dirty="0"/>
          </a:p>
          <a:p>
            <a:pPr marL="342900" indent="-342900">
              <a:spcAft>
                <a:spcPts val="800"/>
              </a:spcAft>
              <a:buSzPct val="100000"/>
              <a:buChar char="•"/>
            </a:pPr>
            <a:r>
              <a:rPr lang="en-US" sz="12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Csökken az absztrakt gondolkodás</a:t>
            </a:r>
            <a:endParaRPr lang="en-US" sz="1200" dirty="0"/>
          </a:p>
          <a:p>
            <a:pPr marL="342900" indent="-342900">
              <a:spcAft>
                <a:spcPts val="800"/>
              </a:spcAft>
              <a:buSzPct val="100000"/>
              <a:buChar char="•"/>
            </a:pPr>
            <a:r>
              <a:rPr lang="en-US" sz="12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Az agy plasztikus: amit gyakorlunk, erősödik</a:t>
            </a:r>
            <a:endParaRPr lang="en-US" sz="1200" dirty="0"/>
          </a:p>
        </p:txBody>
      </p:sp>
      <p:sp>
        <p:nvSpPr>
          <p:cNvPr id="10" name="Shape 8"/>
          <p:cNvSpPr/>
          <p:nvPr/>
        </p:nvSpPr>
        <p:spPr>
          <a:xfrm>
            <a:off x="6217920" y="1280160"/>
            <a:ext cx="2560320" cy="3474720"/>
          </a:xfrm>
          <a:prstGeom prst="rect">
            <a:avLst/>
          </a:prstGeom>
          <a:solidFill>
            <a:srgbClr val="F9F6F0"/>
          </a:solidFill>
          <a:ln/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hu-HU"/>
          </a:p>
        </p:txBody>
      </p:sp>
      <p:sp>
        <p:nvSpPr>
          <p:cNvPr id="11" name="Text 9"/>
          <p:cNvSpPr/>
          <p:nvPr/>
        </p:nvSpPr>
        <p:spPr>
          <a:xfrm>
            <a:off x="6355080" y="1463040"/>
            <a:ext cx="22860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500" b="1" dirty="0">
                <a:solidFill>
                  <a:srgbClr val="354F5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Instrumentális tudás</a:t>
            </a:r>
            <a:endParaRPr lang="en-US" sz="1500" dirty="0"/>
          </a:p>
        </p:txBody>
      </p:sp>
      <p:sp>
        <p:nvSpPr>
          <p:cNvPr id="12" name="Text 10"/>
          <p:cNvSpPr/>
          <p:nvPr/>
        </p:nvSpPr>
        <p:spPr>
          <a:xfrm>
            <a:off x="6355080" y="2103120"/>
            <a:ext cx="2286000" cy="23774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>
              <a:spcAft>
                <a:spcPts val="800"/>
              </a:spcAft>
              <a:buSzPct val="100000"/>
              <a:buChar char="•"/>
            </a:pPr>
            <a:r>
              <a:rPr lang="en-US" sz="12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Csak az azonnali haszon számít</a:t>
            </a:r>
            <a:endParaRPr lang="en-US" sz="1200" dirty="0"/>
          </a:p>
          <a:p>
            <a:pPr marL="342900" indent="-342900">
              <a:spcAft>
                <a:spcPts val="800"/>
              </a:spcAft>
              <a:buSzPct val="100000"/>
              <a:buChar char="•"/>
            </a:pPr>
            <a:r>
              <a:rPr lang="en-US" sz="12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Elveszti értékét ami nem "hasznos"</a:t>
            </a:r>
            <a:endParaRPr lang="en-US" sz="1200" dirty="0"/>
          </a:p>
          <a:p>
            <a:pPr marL="342900" indent="-342900">
              <a:spcAft>
                <a:spcPts val="800"/>
              </a:spcAft>
              <a:buSzPct val="100000"/>
              <a:buChar char="•"/>
            </a:pPr>
            <a:r>
              <a:rPr lang="en-US" sz="12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Az absztrakciós készség sérül</a:t>
            </a:r>
            <a:endParaRPr lang="en-US" sz="1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bg>
      <p:bgPr>
        <a:solidFill>
          <a:srgbClr val="354F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31520" y="274320"/>
            <a:ext cx="768096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36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Gyermekek Sérülékenysége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731520" y="914400"/>
            <a:ext cx="76809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400" i="1" dirty="0">
                <a:solidFill>
                  <a:srgbClr val="C9A9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fejlődésben lévő agy még érzékenyebb a kortizolra</a:t>
            </a:r>
            <a:endParaRPr lang="en-US" sz="1400" dirty="0"/>
          </a:p>
        </p:txBody>
      </p:sp>
      <p:sp>
        <p:nvSpPr>
          <p:cNvPr id="4" name="Shape 2"/>
          <p:cNvSpPr/>
          <p:nvPr/>
        </p:nvSpPr>
        <p:spPr>
          <a:xfrm>
            <a:off x="731520" y="1463040"/>
            <a:ext cx="7680960" cy="960120"/>
          </a:xfrm>
          <a:prstGeom prst="rect">
            <a:avLst/>
          </a:prstGeom>
          <a:solidFill>
            <a:srgbClr val="52796F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5" name="Text 3"/>
          <p:cNvSpPr/>
          <p:nvPr/>
        </p:nvSpPr>
        <p:spPr>
          <a:xfrm>
            <a:off x="914400" y="1554480"/>
            <a:ext cx="22860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600" b="1" dirty="0">
                <a:solidFill>
                  <a:srgbClr val="C9A96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Teljesítménynyomás</a:t>
            </a:r>
            <a:endParaRPr lang="en-US" sz="1600" dirty="0"/>
          </a:p>
        </p:txBody>
      </p:sp>
      <p:sp>
        <p:nvSpPr>
          <p:cNvPr id="6" name="Text 4"/>
          <p:cNvSpPr/>
          <p:nvPr/>
        </p:nvSpPr>
        <p:spPr>
          <a:xfrm>
            <a:off x="3200400" y="1554480"/>
            <a:ext cx="50292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3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Folyamatos külső értékelés kioltja az önfeledt játékot. A gyerek nem alkot, hanem megfelel.</a:t>
            </a:r>
            <a:endParaRPr lang="en-US" sz="1300" dirty="0"/>
          </a:p>
        </p:txBody>
      </p:sp>
      <p:sp>
        <p:nvSpPr>
          <p:cNvPr id="7" name="Shape 5"/>
          <p:cNvSpPr/>
          <p:nvPr/>
        </p:nvSpPr>
        <p:spPr>
          <a:xfrm>
            <a:off x="731520" y="2606040"/>
            <a:ext cx="7680960" cy="960120"/>
          </a:xfrm>
          <a:prstGeom prst="rect">
            <a:avLst/>
          </a:prstGeom>
          <a:solidFill>
            <a:srgbClr val="52796F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8" name="Text 6"/>
          <p:cNvSpPr/>
          <p:nvPr/>
        </p:nvSpPr>
        <p:spPr>
          <a:xfrm>
            <a:off x="914400" y="2697480"/>
            <a:ext cx="22860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600" b="1" dirty="0">
                <a:solidFill>
                  <a:srgbClr val="C9A96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Digitális ingeráradat</a:t>
            </a:r>
            <a:endParaRPr lang="en-US" sz="1600" dirty="0"/>
          </a:p>
        </p:txBody>
      </p:sp>
      <p:sp>
        <p:nvSpPr>
          <p:cNvPr id="9" name="Text 7"/>
          <p:cNvSpPr/>
          <p:nvPr/>
        </p:nvSpPr>
        <p:spPr>
          <a:xfrm>
            <a:off x="3200400" y="2697480"/>
            <a:ext cx="50292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3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FOMO és állandó értesítések folyamatos éberségi állapotban tartják az agyat.</a:t>
            </a:r>
            <a:endParaRPr lang="en-US" sz="1300" dirty="0"/>
          </a:p>
        </p:txBody>
      </p:sp>
      <p:sp>
        <p:nvSpPr>
          <p:cNvPr id="10" name="Shape 8"/>
          <p:cNvSpPr/>
          <p:nvPr/>
        </p:nvSpPr>
        <p:spPr>
          <a:xfrm>
            <a:off x="731520" y="3749040"/>
            <a:ext cx="7680960" cy="960120"/>
          </a:xfrm>
          <a:prstGeom prst="rect">
            <a:avLst/>
          </a:prstGeom>
          <a:solidFill>
            <a:srgbClr val="52796F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11" name="Text 9"/>
          <p:cNvSpPr/>
          <p:nvPr/>
        </p:nvSpPr>
        <p:spPr>
          <a:xfrm>
            <a:off x="914400" y="3840480"/>
            <a:ext cx="22860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600" b="1" dirty="0">
                <a:solidFill>
                  <a:srgbClr val="C9A96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Szabad játék hiánya</a:t>
            </a:r>
            <a:endParaRPr lang="en-US" sz="1600" dirty="0"/>
          </a:p>
        </p:txBody>
      </p:sp>
      <p:sp>
        <p:nvSpPr>
          <p:cNvPr id="12" name="Text 10"/>
          <p:cNvSpPr/>
          <p:nvPr/>
        </p:nvSpPr>
        <p:spPr>
          <a:xfrm>
            <a:off x="3200400" y="3840480"/>
            <a:ext cx="50292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3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strukturálatlan játék drasztikusan lecsökkent. A "hasznos" különórák kiszorítják.</a:t>
            </a:r>
            <a:endParaRPr lang="en-US" sz="1300" dirty="0"/>
          </a:p>
        </p:txBody>
      </p:sp>
      <p:sp>
        <p:nvSpPr>
          <p:cNvPr id="13" name="Text 11"/>
          <p:cNvSpPr/>
          <p:nvPr/>
        </p:nvSpPr>
        <p:spPr>
          <a:xfrm>
            <a:off x="731520" y="4663440"/>
            <a:ext cx="76809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200" i="1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MRI vizsgálatok: krónikus stressznek kitett fiataloknál kisebb hippokampusz-térfogat.</a:t>
            </a:r>
            <a:endParaRPr lang="en-US" sz="1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bg>
      <p:bgPr>
        <a:solidFill>
          <a:srgbClr val="F5F0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31520" y="274320"/>
            <a:ext cx="768096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3200" b="1" dirty="0">
                <a:solidFill>
                  <a:srgbClr val="354F5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Mentálhigiénés Következmények</a:t>
            </a:r>
            <a:endParaRPr lang="en-US" sz="3200" dirty="0"/>
          </a:p>
        </p:txBody>
      </p:sp>
      <p:sp>
        <p:nvSpPr>
          <p:cNvPr id="3" name="Shape 1"/>
          <p:cNvSpPr/>
          <p:nvPr/>
        </p:nvSpPr>
        <p:spPr>
          <a:xfrm>
            <a:off x="731520" y="960120"/>
            <a:ext cx="1371600" cy="36576"/>
          </a:xfrm>
          <a:prstGeom prst="rect">
            <a:avLst/>
          </a:prstGeom>
          <a:solidFill>
            <a:srgbClr val="C9A96E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4" name="Shape 2"/>
          <p:cNvSpPr/>
          <p:nvPr/>
        </p:nvSpPr>
        <p:spPr>
          <a:xfrm>
            <a:off x="731520" y="1188720"/>
            <a:ext cx="73152" cy="777240"/>
          </a:xfrm>
          <a:prstGeom prst="rect">
            <a:avLst/>
          </a:prstGeom>
          <a:solidFill>
            <a:srgbClr val="84A98C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5" name="Text 3"/>
          <p:cNvSpPr/>
          <p:nvPr/>
        </p:nvSpPr>
        <p:spPr>
          <a:xfrm>
            <a:off x="1005840" y="1188720"/>
            <a:ext cx="27432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500" b="1" dirty="0">
                <a:solidFill>
                  <a:srgbClr val="354F5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Érzelmi önszabályozási zavar</a:t>
            </a:r>
            <a:endParaRPr lang="en-US" sz="1500" dirty="0"/>
          </a:p>
        </p:txBody>
      </p:sp>
      <p:sp>
        <p:nvSpPr>
          <p:cNvPr id="6" name="Text 4"/>
          <p:cNvSpPr/>
          <p:nvPr/>
        </p:nvSpPr>
        <p:spPr>
          <a:xfrm>
            <a:off x="3840480" y="1188720"/>
            <a:ext cx="475488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3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Pánikrohamok, robbanékonyság - a hippokampusz nem tudja lefékezni a stresszválaszt</a:t>
            </a:r>
            <a:endParaRPr lang="en-US" sz="1300" dirty="0"/>
          </a:p>
        </p:txBody>
      </p:sp>
      <p:sp>
        <p:nvSpPr>
          <p:cNvPr id="7" name="Shape 5"/>
          <p:cNvSpPr/>
          <p:nvPr/>
        </p:nvSpPr>
        <p:spPr>
          <a:xfrm>
            <a:off x="731520" y="2148840"/>
            <a:ext cx="73152" cy="777240"/>
          </a:xfrm>
          <a:prstGeom prst="rect">
            <a:avLst/>
          </a:prstGeom>
          <a:solidFill>
            <a:srgbClr val="84A98C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8" name="Text 6"/>
          <p:cNvSpPr/>
          <p:nvPr/>
        </p:nvSpPr>
        <p:spPr>
          <a:xfrm>
            <a:off x="1005840" y="2148840"/>
            <a:ext cx="27432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500" b="1" dirty="0">
                <a:solidFill>
                  <a:srgbClr val="354F5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Depresszió és motiválatlanság</a:t>
            </a:r>
            <a:endParaRPr lang="en-US" sz="1500" dirty="0"/>
          </a:p>
        </p:txBody>
      </p:sp>
      <p:sp>
        <p:nvSpPr>
          <p:cNvPr id="9" name="Text 7"/>
          <p:cNvSpPr/>
          <p:nvPr/>
        </p:nvSpPr>
        <p:spPr>
          <a:xfrm>
            <a:off x="3840480" y="2148840"/>
            <a:ext cx="475488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3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kortizol kikapcsolja a jutalmazó rendszert (dopamin). Anhedónia: nem talál örömöt semmiben</a:t>
            </a:r>
            <a:endParaRPr lang="en-US" sz="1300" dirty="0"/>
          </a:p>
        </p:txBody>
      </p:sp>
      <p:sp>
        <p:nvSpPr>
          <p:cNvPr id="10" name="Shape 8"/>
          <p:cNvSpPr/>
          <p:nvPr/>
        </p:nvSpPr>
        <p:spPr>
          <a:xfrm>
            <a:off x="731520" y="3108960"/>
            <a:ext cx="73152" cy="777240"/>
          </a:xfrm>
          <a:prstGeom prst="rect">
            <a:avLst/>
          </a:prstGeom>
          <a:solidFill>
            <a:srgbClr val="84A98C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11" name="Text 9"/>
          <p:cNvSpPr/>
          <p:nvPr/>
        </p:nvSpPr>
        <p:spPr>
          <a:xfrm>
            <a:off x="1005840" y="3108960"/>
            <a:ext cx="27432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500" b="1" dirty="0">
                <a:solidFill>
                  <a:srgbClr val="354F5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Tanulási nehézségek</a:t>
            </a:r>
            <a:endParaRPr lang="en-US" sz="1500" dirty="0"/>
          </a:p>
        </p:txBody>
      </p:sp>
      <p:sp>
        <p:nvSpPr>
          <p:cNvPr id="12" name="Text 10"/>
          <p:cNvSpPr/>
          <p:nvPr/>
        </p:nvSpPr>
        <p:spPr>
          <a:xfrm>
            <a:off x="3840480" y="3108960"/>
            <a:ext cx="475488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3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Sok gyereket tévesen diagnosztizálnak ADHD-vel, miközben a stressz blokkolja a hippokampuszt</a:t>
            </a:r>
            <a:endParaRPr lang="en-US" sz="1300" dirty="0"/>
          </a:p>
        </p:txBody>
      </p:sp>
      <p:sp>
        <p:nvSpPr>
          <p:cNvPr id="13" name="Shape 11"/>
          <p:cNvSpPr/>
          <p:nvPr/>
        </p:nvSpPr>
        <p:spPr>
          <a:xfrm>
            <a:off x="731520" y="4069080"/>
            <a:ext cx="73152" cy="777240"/>
          </a:xfrm>
          <a:prstGeom prst="rect">
            <a:avLst/>
          </a:prstGeom>
          <a:solidFill>
            <a:srgbClr val="84A98C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14" name="Text 12"/>
          <p:cNvSpPr/>
          <p:nvPr/>
        </p:nvSpPr>
        <p:spPr>
          <a:xfrm>
            <a:off x="1005840" y="4069080"/>
            <a:ext cx="274320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500" b="1" dirty="0">
                <a:solidFill>
                  <a:srgbClr val="354F5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Identitás törékenysége</a:t>
            </a:r>
            <a:endParaRPr lang="en-US" sz="1500" dirty="0"/>
          </a:p>
        </p:txBody>
      </p:sp>
      <p:sp>
        <p:nvSpPr>
          <p:cNvPr id="15" name="Text 13"/>
          <p:cNvSpPr/>
          <p:nvPr/>
        </p:nvSpPr>
        <p:spPr>
          <a:xfrm>
            <a:off x="3840480" y="4069080"/>
            <a:ext cx="475488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3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Csak a "Hamis Én" fejlődik ki. A Valódi Én elnyomása identitásválsághoz vezet</a:t>
            </a:r>
            <a:endParaRPr lang="en-US" sz="13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bg>
      <p:bgPr>
        <a:solidFill>
          <a:srgbClr val="84A9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31520" y="274320"/>
            <a:ext cx="768096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36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 Kreativitás mint Integráció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731520" y="1005840"/>
            <a:ext cx="76809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600" i="1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kreatív tevékenység nem luxus, hanem mentálhigiénés szükséglet.</a:t>
            </a:r>
            <a:endParaRPr lang="en-US" sz="1600" dirty="0"/>
          </a:p>
        </p:txBody>
      </p:sp>
      <p:sp>
        <p:nvSpPr>
          <p:cNvPr id="4" name="Shape 2"/>
          <p:cNvSpPr/>
          <p:nvPr/>
        </p:nvSpPr>
        <p:spPr>
          <a:xfrm>
            <a:off x="548640" y="1737360"/>
            <a:ext cx="1920240" cy="1645920"/>
          </a:xfrm>
          <a:prstGeom prst="rect">
            <a:avLst/>
          </a:prstGeom>
          <a:solidFill>
            <a:srgbClr val="52796F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5" name="Text 3"/>
          <p:cNvSpPr/>
          <p:nvPr/>
        </p:nvSpPr>
        <p:spPr>
          <a:xfrm>
            <a:off x="640080" y="2011680"/>
            <a:ext cx="1737360" cy="10972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5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Művészet és alkotás</a:t>
            </a:r>
            <a:endParaRPr lang="en-US" sz="1500" dirty="0"/>
          </a:p>
        </p:txBody>
      </p:sp>
      <p:sp>
        <p:nvSpPr>
          <p:cNvPr id="6" name="Shape 4"/>
          <p:cNvSpPr/>
          <p:nvPr/>
        </p:nvSpPr>
        <p:spPr>
          <a:xfrm>
            <a:off x="2651760" y="1737360"/>
            <a:ext cx="1920240" cy="1645920"/>
          </a:xfrm>
          <a:prstGeom prst="rect">
            <a:avLst/>
          </a:prstGeom>
          <a:solidFill>
            <a:srgbClr val="52796F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7" name="Text 5"/>
          <p:cNvSpPr/>
          <p:nvPr/>
        </p:nvSpPr>
        <p:spPr>
          <a:xfrm>
            <a:off x="2743200" y="2011680"/>
            <a:ext cx="1737360" cy="10972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5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Játék és improvizáció</a:t>
            </a:r>
            <a:endParaRPr lang="en-US" sz="1500" dirty="0"/>
          </a:p>
        </p:txBody>
      </p:sp>
      <p:sp>
        <p:nvSpPr>
          <p:cNvPr id="8" name="Shape 6"/>
          <p:cNvSpPr/>
          <p:nvPr/>
        </p:nvSpPr>
        <p:spPr>
          <a:xfrm>
            <a:off x="4754880" y="1737360"/>
            <a:ext cx="1920240" cy="1645920"/>
          </a:xfrm>
          <a:prstGeom prst="rect">
            <a:avLst/>
          </a:prstGeom>
          <a:solidFill>
            <a:srgbClr val="52796F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9" name="Text 7"/>
          <p:cNvSpPr/>
          <p:nvPr/>
        </p:nvSpPr>
        <p:spPr>
          <a:xfrm>
            <a:off x="4846320" y="2011680"/>
            <a:ext cx="1737360" cy="10972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5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Zene és színház</a:t>
            </a:r>
            <a:endParaRPr lang="en-US" sz="1500" dirty="0"/>
          </a:p>
        </p:txBody>
      </p:sp>
      <p:sp>
        <p:nvSpPr>
          <p:cNvPr id="10" name="Shape 8"/>
          <p:cNvSpPr/>
          <p:nvPr/>
        </p:nvSpPr>
        <p:spPr>
          <a:xfrm>
            <a:off x="6858000" y="1737360"/>
            <a:ext cx="1920240" cy="1645920"/>
          </a:xfrm>
          <a:prstGeom prst="rect">
            <a:avLst/>
          </a:prstGeom>
          <a:solidFill>
            <a:srgbClr val="52796F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11" name="Text 9"/>
          <p:cNvSpPr/>
          <p:nvPr/>
        </p:nvSpPr>
        <p:spPr>
          <a:xfrm>
            <a:off x="6949440" y="2011680"/>
            <a:ext cx="1737360" cy="10972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5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Álmodozás és céltalan séta</a:t>
            </a:r>
            <a:endParaRPr lang="en-US" sz="1500" dirty="0"/>
          </a:p>
        </p:txBody>
      </p:sp>
      <p:sp>
        <p:nvSpPr>
          <p:cNvPr id="12" name="Text 10"/>
          <p:cNvSpPr/>
          <p:nvPr/>
        </p:nvSpPr>
        <p:spPr>
          <a:xfrm>
            <a:off x="731520" y="3657600"/>
            <a:ext cx="7680960" cy="10972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spcAft>
                <a:spcPts val="600"/>
              </a:spcAft>
              <a:buNone/>
            </a:pPr>
            <a:r>
              <a:rPr lang="en-US" sz="14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Az alkotás során az ember belső reprezentációkkal dolgozik.</a:t>
            </a:r>
            <a:endParaRPr lang="en-US" sz="1400" dirty="0"/>
          </a:p>
          <a:p>
            <a:pPr marL="0" indent="0" algn="l">
              <a:buNone/>
            </a:pPr>
            <a:r>
              <a:rPr lang="en-US" sz="14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Szimbólumokat hoz létre. Összekapcsolja az érzelmet, az emléket,</a:t>
            </a:r>
            <a:endParaRPr lang="en-US" sz="1400" dirty="0"/>
          </a:p>
          <a:p>
            <a:pPr marL="0" indent="0" algn="l">
              <a:buNone/>
            </a:pPr>
            <a:r>
              <a:rPr lang="en-US" sz="14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testi tapasztalatot és a gondolkodást.</a:t>
            </a:r>
            <a:endParaRPr lang="en-US" sz="1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bg>
      <p:bgPr>
        <a:solidFill>
          <a:srgbClr val="F5F0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agent/turn1/workspace/images/peaceful-scene-of-mindful-stillness-and-inner-inte_2026-05-08T17-00-04_image_DAS_0.jpg"/>
          <p:cNvPicPr>
            <a:picLocks noChangeAspect="1"/>
          </p:cNvPicPr>
          <p:nvPr/>
        </p:nvPicPr>
        <p:blipFill>
          <a:blip r:embed="rId3">
            <a:alphaModFix amt="50000"/>
          </a:blip>
          <a:srcRect t="7813" b="7813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31520" y="457200"/>
            <a:ext cx="76809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4000" b="1" dirty="0">
                <a:solidFill>
                  <a:srgbClr val="354F5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 Semmittevés Ereje</a:t>
            </a:r>
            <a:endParaRPr lang="en-US" sz="4000" dirty="0"/>
          </a:p>
        </p:txBody>
      </p:sp>
      <p:sp>
        <p:nvSpPr>
          <p:cNvPr id="4" name="Shape 1"/>
          <p:cNvSpPr/>
          <p:nvPr/>
        </p:nvSpPr>
        <p:spPr>
          <a:xfrm>
            <a:off x="548640" y="1463040"/>
            <a:ext cx="5029200" cy="2926080"/>
          </a:xfrm>
          <a:prstGeom prst="rect">
            <a:avLst/>
          </a:prstGeom>
          <a:solidFill>
            <a:srgbClr val="FFFFFF">
              <a:alpha val="80000"/>
            </a:srgbClr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5" name="Text 2"/>
          <p:cNvSpPr/>
          <p:nvPr/>
        </p:nvSpPr>
        <p:spPr>
          <a:xfrm>
            <a:off x="731520" y="1645920"/>
            <a:ext cx="4663440" cy="2560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spcAft>
                <a:spcPts val="1400"/>
              </a:spcAft>
              <a:buNone/>
            </a:pPr>
            <a:r>
              <a:rPr lang="en-US" sz="1600" i="1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Az idegrendszer szempontjából a semmittevés sokszor rendkívül aktív integrációs munka.</a:t>
            </a:r>
            <a:endParaRPr lang="en-US" sz="1400" dirty="0"/>
          </a:p>
          <a:p>
            <a:pPr marL="0" indent="0">
              <a:spcAft>
                <a:spcPts val="800"/>
              </a:spcAft>
              <a:buNone/>
            </a:pPr>
            <a:r>
              <a:rPr lang="en-US" sz="1400" b="1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Gyermek a szabad játék során:</a:t>
            </a:r>
            <a:endParaRPr lang="en-US" sz="1400" dirty="0"/>
          </a:p>
          <a:p>
            <a:pPr marL="342900" indent="-342900">
              <a:spcAft>
                <a:spcPts val="600"/>
              </a:spcAft>
              <a:buSzPct val="100000"/>
              <a:buChar char="•"/>
            </a:pPr>
            <a:r>
              <a:rPr lang="en-US" sz="14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Identitást épít</a:t>
            </a:r>
            <a:endParaRPr lang="en-US" sz="1400" dirty="0"/>
          </a:p>
          <a:p>
            <a:pPr marL="342900" indent="-342900">
              <a:spcAft>
                <a:spcPts val="600"/>
              </a:spcAft>
              <a:buSzPct val="100000"/>
              <a:buChar char="•"/>
            </a:pPr>
            <a:r>
              <a:rPr lang="en-US" sz="14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Szociális szerepeket gyakorol</a:t>
            </a:r>
            <a:endParaRPr lang="en-US" sz="1400" dirty="0"/>
          </a:p>
          <a:p>
            <a:pPr marL="342900" indent="-342900">
              <a:spcAft>
                <a:spcPts val="600"/>
              </a:spcAft>
              <a:buSzPct val="100000"/>
              <a:buChar char="•"/>
            </a:pPr>
            <a:r>
              <a:rPr lang="en-US" sz="14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Érzelmi mintázatokat fejleszt</a:t>
            </a:r>
            <a:endParaRPr lang="en-US" sz="1400" dirty="0"/>
          </a:p>
          <a:p>
            <a:pPr marL="342900" indent="-342900">
              <a:buSzPct val="100000"/>
              <a:buChar char="•"/>
            </a:pPr>
            <a:r>
              <a:rPr lang="en-US" sz="14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Absztrakt reprezentációkat hoz létre</a:t>
            </a:r>
            <a:endParaRPr lang="en-US" sz="1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bg>
      <p:bgPr>
        <a:solidFill>
          <a:srgbClr val="F5F0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320040"/>
            <a:ext cx="457200" cy="4572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371600" y="274320"/>
            <a:ext cx="731520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3400" b="1" dirty="0">
                <a:solidFill>
                  <a:srgbClr val="354F5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Szakirodalom</a:t>
            </a:r>
            <a:endParaRPr lang="en-US" sz="3400" dirty="0"/>
          </a:p>
        </p:txBody>
      </p:sp>
      <p:sp>
        <p:nvSpPr>
          <p:cNvPr id="4" name="Text 1"/>
          <p:cNvSpPr/>
          <p:nvPr/>
        </p:nvSpPr>
        <p:spPr>
          <a:xfrm>
            <a:off x="731520" y="1097280"/>
            <a:ext cx="7680960" cy="3840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spcAft>
                <a:spcPts val="400"/>
              </a:spcAft>
              <a:buNone/>
            </a:pP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Csíkszentmihályi M. (</a:t>
            </a:r>
            <a:r>
              <a:rPr lang="hu-HU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2010</a:t>
            </a: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): Flow - Az áramlat. Akadémiai Kiadó.</a:t>
            </a:r>
            <a:endParaRPr lang="en-US" sz="1100" dirty="0"/>
          </a:p>
          <a:p>
            <a:pPr marL="0" indent="0">
              <a:spcAft>
                <a:spcPts val="400"/>
              </a:spcAft>
              <a:buNone/>
            </a:pP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Winnicott, D.W. (</a:t>
            </a:r>
            <a:r>
              <a:rPr lang="hu-HU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1999</a:t>
            </a: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): </a:t>
            </a:r>
            <a:r>
              <a:rPr lang="en-US" sz="1100" dirty="0" err="1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Játsz</a:t>
            </a:r>
            <a:r>
              <a:rPr lang="hu-HU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ás</a:t>
            </a: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és valóság. Anim</a:t>
            </a:r>
            <a:r>
              <a:rPr lang="hu-HU" sz="1100" dirty="0" err="1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ula</a:t>
            </a: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.</a:t>
            </a:r>
            <a:endParaRPr lang="en-US" sz="1100" dirty="0"/>
          </a:p>
          <a:p>
            <a:pPr marL="0" indent="0">
              <a:spcAft>
                <a:spcPts val="400"/>
              </a:spcAft>
              <a:buNone/>
            </a:pP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Sapolsky, R.M.: Stresszkutatások, Stanford University.</a:t>
            </a:r>
            <a:endParaRPr lang="en-US" sz="1100" dirty="0"/>
          </a:p>
          <a:p>
            <a:pPr marL="0" indent="0">
              <a:spcAft>
                <a:spcPts val="400"/>
              </a:spcAft>
              <a:buNone/>
            </a:pP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Raichle, M.E. (2015): The brain's default mode network.</a:t>
            </a:r>
            <a:endParaRPr lang="en-US" sz="1100" dirty="0"/>
          </a:p>
          <a:p>
            <a:pPr marL="0" indent="0">
              <a:spcAft>
                <a:spcPts val="400"/>
              </a:spcAft>
              <a:buNone/>
            </a:pP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Baddeley, A. (</a:t>
            </a:r>
            <a:r>
              <a:rPr lang="hu-HU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1992</a:t>
            </a: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): Working Memory.</a:t>
            </a:r>
            <a:endParaRPr lang="en-US" sz="1100" dirty="0"/>
          </a:p>
          <a:p>
            <a:pPr marL="0" indent="0">
              <a:spcAft>
                <a:spcPts val="400"/>
              </a:spcAft>
              <a:buNone/>
            </a:pP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Goleman, D. (1995): Emotional Intelligence. Bantam Books.</a:t>
            </a:r>
            <a:endParaRPr lang="en-US" sz="1100" dirty="0"/>
          </a:p>
          <a:p>
            <a:pPr marL="0" indent="0">
              <a:spcAft>
                <a:spcPts val="400"/>
              </a:spcAft>
              <a:buNone/>
            </a:pP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Carr, N.</a:t>
            </a:r>
            <a:r>
              <a:rPr lang="hu-HU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(2010):</a:t>
            </a: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</a:t>
            </a:r>
            <a:r>
              <a:rPr lang="en-US" sz="1100" dirty="0" err="1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Hogyan</a:t>
            </a: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​</a:t>
            </a:r>
            <a:r>
              <a:rPr lang="en-US" sz="1100" dirty="0" err="1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változtatja</a:t>
            </a: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meg </a:t>
            </a:r>
            <a:r>
              <a:rPr lang="en-US" sz="1100" dirty="0" err="1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agyunkat</a:t>
            </a: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</a:t>
            </a:r>
            <a:r>
              <a:rPr lang="en-US" sz="1100" dirty="0" err="1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az</a:t>
            </a:r>
            <a:r>
              <a:rPr lang="en-US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internet?</a:t>
            </a:r>
            <a:r>
              <a:rPr lang="hu-HU" sz="11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HVG </a:t>
            </a:r>
            <a:r>
              <a:rPr lang="hu-HU" sz="110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Könyvek.</a:t>
            </a:r>
            <a:endParaRPr lang="hu-HU" sz="1100" dirty="0">
              <a:solidFill>
                <a:srgbClr val="2D3436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</p:txBody>
      </p:sp>
      <p:sp>
        <p:nvSpPr>
          <p:cNvPr id="5" name="Shape 2"/>
          <p:cNvSpPr/>
          <p:nvPr/>
        </p:nvSpPr>
        <p:spPr>
          <a:xfrm>
            <a:off x="0" y="4846320"/>
            <a:ext cx="9144000" cy="297180"/>
          </a:xfrm>
          <a:prstGeom prst="rect">
            <a:avLst/>
          </a:prstGeom>
          <a:solidFill>
            <a:srgbClr val="84A98C"/>
          </a:solidFill>
          <a:ln/>
        </p:spPr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5F0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agent/turn1/workspace/images/abstract-illustration-of-a-human-mind-in-focused-c_2026-05-08T17-00-13_image_DAS_0.jpg"/>
          <p:cNvPicPr>
            <a:picLocks noChangeAspect="1"/>
          </p:cNvPicPr>
          <p:nvPr/>
        </p:nvPicPr>
        <p:blipFill>
          <a:blip r:embed="rId3"/>
          <a:srcRect l="20833" r="20833"/>
          <a:stretch/>
        </p:blipFill>
        <p:spPr>
          <a:xfrm>
            <a:off x="5029200" y="365760"/>
            <a:ext cx="3840480" cy="438912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548640" y="274320"/>
            <a:ext cx="438912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3600" b="1" dirty="0">
                <a:solidFill>
                  <a:srgbClr val="354F5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Munkamemória</a:t>
            </a:r>
            <a:endParaRPr lang="en-US" sz="3600" dirty="0"/>
          </a:p>
        </p:txBody>
      </p:sp>
      <p:sp>
        <p:nvSpPr>
          <p:cNvPr id="4" name="Text 1"/>
          <p:cNvSpPr/>
          <p:nvPr/>
        </p:nvSpPr>
        <p:spPr>
          <a:xfrm>
            <a:off x="548640" y="914400"/>
            <a:ext cx="438912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400" i="1" dirty="0">
                <a:solidFill>
                  <a:srgbClr val="C9A9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Az aktuális gondolkodás alapja</a:t>
            </a:r>
            <a:endParaRPr lang="en-US" sz="1400" dirty="0"/>
          </a:p>
        </p:txBody>
      </p:sp>
      <p:sp>
        <p:nvSpPr>
          <p:cNvPr id="5" name="Text 2"/>
          <p:cNvSpPr/>
          <p:nvPr/>
        </p:nvSpPr>
        <p:spPr>
          <a:xfrm>
            <a:off x="548640" y="1463040"/>
            <a:ext cx="4206240" cy="2743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342900" indent="-342900">
              <a:lnSpc>
                <a:spcPct val="120000"/>
              </a:lnSpc>
              <a:spcAft>
                <a:spcPts val="800"/>
              </a:spcAft>
              <a:buSzPct val="100000"/>
              <a:buChar char="•"/>
            </a:pPr>
            <a:r>
              <a:rPr lang="en-US" sz="15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Rövidtávú információtárolás és -manipuláció</a:t>
            </a:r>
            <a:endParaRPr lang="en-US" sz="1500" dirty="0"/>
          </a:p>
          <a:p>
            <a:pPr marL="342900" indent="-342900">
              <a:lnSpc>
                <a:spcPct val="120000"/>
              </a:lnSpc>
              <a:spcAft>
                <a:spcPts val="800"/>
              </a:spcAft>
              <a:buSzPct val="100000"/>
              <a:buChar char="•"/>
            </a:pPr>
            <a:r>
              <a:rPr lang="en-US" sz="15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prefrontális kéreghez köthető</a:t>
            </a:r>
            <a:endParaRPr lang="en-US" sz="1500" dirty="0"/>
          </a:p>
          <a:p>
            <a:pPr marL="342900" indent="-342900">
              <a:lnSpc>
                <a:spcPct val="120000"/>
              </a:lnSpc>
              <a:spcAft>
                <a:spcPts val="800"/>
              </a:spcAft>
              <a:buSzPct val="100000"/>
              <a:buChar char="•"/>
            </a:pPr>
            <a:r>
              <a:rPr lang="en-US" sz="15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Dopamin szabályozza a figyelem irányítását</a:t>
            </a:r>
            <a:endParaRPr lang="en-US" sz="1500" dirty="0"/>
          </a:p>
          <a:p>
            <a:pPr marL="342900" indent="-342900">
              <a:lnSpc>
                <a:spcPct val="120000"/>
              </a:lnSpc>
              <a:buSzPct val="100000"/>
              <a:buChar char="•"/>
            </a:pPr>
            <a:r>
              <a:rPr lang="en-US" sz="15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Célorientált viselkedés alapja</a:t>
            </a:r>
            <a:endParaRPr lang="en-US" sz="15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bg>
      <p:bgPr>
        <a:solidFill>
          <a:srgbClr val="354F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agent/turn1/workspace/images/peaceful-scene-of-mindful-stillness-and-inner-inte_2026-05-08T17-00-04_image_DAS_0.jpg"/>
          <p:cNvPicPr>
            <a:picLocks noChangeAspect="1"/>
          </p:cNvPicPr>
          <p:nvPr/>
        </p:nvPicPr>
        <p:blipFill>
          <a:blip r:embed="rId3">
            <a:alphaModFix amt="40000"/>
          </a:blip>
          <a:srcRect t="7813" b="7813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31520" y="1097280"/>
            <a:ext cx="7680960" cy="21945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48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Köszönöm</a:t>
            </a:r>
            <a:endParaRPr lang="en-US" sz="4800" dirty="0"/>
          </a:p>
          <a:p>
            <a:pPr marL="0" indent="0" algn="ctr">
              <a:lnSpc>
                <a:spcPct val="120000"/>
              </a:lnSpc>
              <a:buNone/>
            </a:pPr>
            <a:r>
              <a:rPr lang="en-US" sz="48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 figyelmet!</a:t>
            </a:r>
            <a:endParaRPr lang="en-US" sz="4800" dirty="0"/>
          </a:p>
        </p:txBody>
      </p:sp>
      <p:sp>
        <p:nvSpPr>
          <p:cNvPr id="4" name="Shape 1"/>
          <p:cNvSpPr/>
          <p:nvPr/>
        </p:nvSpPr>
        <p:spPr>
          <a:xfrm>
            <a:off x="3200400" y="3383280"/>
            <a:ext cx="2743200" cy="36576"/>
          </a:xfrm>
          <a:prstGeom prst="rect">
            <a:avLst/>
          </a:prstGeom>
          <a:solidFill>
            <a:srgbClr val="C9A96E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5" name="Text 2"/>
          <p:cNvSpPr/>
          <p:nvPr/>
        </p:nvSpPr>
        <p:spPr>
          <a:xfrm>
            <a:off x="731520" y="3657600"/>
            <a:ext cx="768096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Kérdések és gondolatok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354F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31520" y="365760"/>
            <a:ext cx="76809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38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 Diffúz Állapot</a:t>
            </a:r>
            <a:endParaRPr lang="en-US" sz="3800" dirty="0"/>
          </a:p>
        </p:txBody>
      </p:sp>
      <p:sp>
        <p:nvSpPr>
          <p:cNvPr id="3" name="Text 1"/>
          <p:cNvSpPr/>
          <p:nvPr/>
        </p:nvSpPr>
        <p:spPr>
          <a:xfrm>
            <a:off x="731520" y="1097280"/>
            <a:ext cx="76809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500" i="1" dirty="0">
                <a:solidFill>
                  <a:srgbClr val="C9A9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Amikor szabadon engedjük a gondolatainkat</a:t>
            </a:r>
            <a:endParaRPr lang="en-US" sz="1500" dirty="0"/>
          </a:p>
        </p:txBody>
      </p:sp>
      <p:sp>
        <p:nvSpPr>
          <p:cNvPr id="4" name="Shape 2"/>
          <p:cNvSpPr/>
          <p:nvPr/>
        </p:nvSpPr>
        <p:spPr>
          <a:xfrm>
            <a:off x="731520" y="1737360"/>
            <a:ext cx="3657600" cy="2743200"/>
          </a:xfrm>
          <a:prstGeom prst="rect">
            <a:avLst/>
          </a:prstGeom>
          <a:solidFill>
            <a:srgbClr val="FFFFFF">
              <a:alpha val="90000"/>
            </a:srgbClr>
          </a:solidFill>
          <a:ln/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hu-HU"/>
          </a:p>
        </p:txBody>
      </p:sp>
      <p:sp>
        <p:nvSpPr>
          <p:cNvPr id="5" name="Text 3"/>
          <p:cNvSpPr/>
          <p:nvPr/>
        </p:nvSpPr>
        <p:spPr>
          <a:xfrm>
            <a:off x="914400" y="1920240"/>
            <a:ext cx="3291840" cy="23774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spcAft>
                <a:spcPts val="1000"/>
              </a:spcAft>
              <a:buNone/>
            </a:pPr>
            <a:r>
              <a:rPr lang="en-US" sz="1600" b="1" dirty="0">
                <a:solidFill>
                  <a:srgbClr val="C9A9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Default Mode Network</a:t>
            </a:r>
            <a:endParaRPr lang="en-US" sz="1300" dirty="0"/>
          </a:p>
          <a:p>
            <a:pPr marL="0" indent="0">
              <a:spcAft>
                <a:spcPts val="800"/>
              </a:spcAft>
              <a:buNone/>
            </a:pPr>
            <a:r>
              <a:rPr lang="en-US" sz="130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Az agy alapértelmezett hálózata aktívan dolgozik, amikor nem fókuszálunk konkrét feladatra.</a:t>
            </a:r>
            <a:endParaRPr lang="en-US" sz="1300" dirty="0">
              <a:solidFill>
                <a:srgbClr val="FF0000"/>
              </a:solidFill>
            </a:endParaRPr>
          </a:p>
          <a:p>
            <a:pPr marL="342900" indent="-342900">
              <a:spcAft>
                <a:spcPts val="400"/>
              </a:spcAft>
              <a:buSzPct val="100000"/>
              <a:buChar char="•"/>
            </a:pPr>
            <a:r>
              <a:rPr lang="en-US" sz="130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Autobiografikus emlékek rendezése</a:t>
            </a:r>
            <a:endParaRPr lang="en-US" sz="1300" dirty="0">
              <a:solidFill>
                <a:srgbClr val="FF0000"/>
              </a:solidFill>
            </a:endParaRPr>
          </a:p>
          <a:p>
            <a:pPr marL="342900" indent="-342900">
              <a:spcAft>
                <a:spcPts val="400"/>
              </a:spcAft>
              <a:buSzPct val="100000"/>
              <a:buChar char="•"/>
            </a:pPr>
            <a:r>
              <a:rPr lang="en-US" sz="130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Belső narratívák kialakítása</a:t>
            </a:r>
            <a:endParaRPr lang="en-US" sz="1300" dirty="0">
              <a:solidFill>
                <a:srgbClr val="FF0000"/>
              </a:solidFill>
            </a:endParaRPr>
          </a:p>
          <a:p>
            <a:pPr marL="342900" indent="-342900">
              <a:spcAft>
                <a:spcPts val="400"/>
              </a:spcAft>
              <a:buSzPct val="100000"/>
              <a:buChar char="•"/>
            </a:pPr>
            <a:r>
              <a:rPr lang="en-US" sz="130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Jövőmodellezés</a:t>
            </a:r>
            <a:endParaRPr lang="en-US" sz="1300" dirty="0">
              <a:solidFill>
                <a:srgbClr val="FF0000"/>
              </a:solidFill>
            </a:endParaRPr>
          </a:p>
          <a:p>
            <a:pPr marL="342900" indent="-342900">
              <a:buSzPct val="100000"/>
              <a:buChar char="•"/>
            </a:pPr>
            <a:r>
              <a:rPr lang="en-US" sz="130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Kreatív asszociációk</a:t>
            </a:r>
            <a:endParaRPr lang="en-US" sz="1300" dirty="0">
              <a:solidFill>
                <a:srgbClr val="FF0000"/>
              </a:solidFill>
            </a:endParaRPr>
          </a:p>
        </p:txBody>
      </p:sp>
      <p:sp>
        <p:nvSpPr>
          <p:cNvPr id="6" name="Shape 4"/>
          <p:cNvSpPr/>
          <p:nvPr/>
        </p:nvSpPr>
        <p:spPr>
          <a:xfrm>
            <a:off x="4754880" y="1737360"/>
            <a:ext cx="3657600" cy="2743200"/>
          </a:xfrm>
          <a:prstGeom prst="rect">
            <a:avLst/>
          </a:prstGeom>
          <a:solidFill>
            <a:srgbClr val="FFFFFF">
              <a:alpha val="90000"/>
            </a:srgbClr>
          </a:solidFill>
          <a:ln/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hu-HU"/>
          </a:p>
        </p:txBody>
      </p:sp>
      <p:sp>
        <p:nvSpPr>
          <p:cNvPr id="7" name="Text 5"/>
          <p:cNvSpPr/>
          <p:nvPr/>
        </p:nvSpPr>
        <p:spPr>
          <a:xfrm>
            <a:off x="4937760" y="1920240"/>
            <a:ext cx="3291840" cy="23774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spcAft>
                <a:spcPts val="1000"/>
              </a:spcAft>
              <a:buNone/>
            </a:pPr>
            <a:r>
              <a:rPr lang="en-US" sz="1600" b="1" dirty="0">
                <a:solidFill>
                  <a:srgbClr val="C9A9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Széles körű kommunikáció</a:t>
            </a:r>
            <a:endParaRPr lang="en-US" sz="1300" dirty="0"/>
          </a:p>
          <a:p>
            <a:pPr marL="0" indent="0">
              <a:spcAft>
                <a:spcPts val="800"/>
              </a:spcAft>
              <a:buNone/>
            </a:pPr>
            <a:r>
              <a:rPr lang="en-US" sz="130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Az idegsejtek közötti kommunikáció sokkal szélesebb körű, mint a fókuszált működésben.</a:t>
            </a:r>
            <a:endParaRPr lang="en-US" sz="1300" dirty="0">
              <a:solidFill>
                <a:srgbClr val="FF0000"/>
              </a:solidFill>
            </a:endParaRPr>
          </a:p>
          <a:p>
            <a:pPr marL="342900" indent="-342900">
              <a:spcAft>
                <a:spcPts val="400"/>
              </a:spcAft>
              <a:buSzPct val="100000"/>
              <a:buChar char="•"/>
            </a:pPr>
            <a:r>
              <a:rPr lang="en-US" sz="130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Információk több régió között mozognak</a:t>
            </a:r>
            <a:endParaRPr lang="en-US" sz="1300" dirty="0">
              <a:solidFill>
                <a:srgbClr val="FF0000"/>
              </a:solidFill>
            </a:endParaRPr>
          </a:p>
          <a:p>
            <a:pPr marL="342900" indent="-342900">
              <a:spcAft>
                <a:spcPts val="400"/>
              </a:spcAft>
              <a:buSzPct val="100000"/>
              <a:buChar char="•"/>
            </a:pPr>
            <a:r>
              <a:rPr lang="en-US" sz="130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Újszerű kapcsolatok kialakulása</a:t>
            </a:r>
            <a:endParaRPr lang="en-US" sz="1300" dirty="0">
              <a:solidFill>
                <a:srgbClr val="FF0000"/>
              </a:solidFill>
            </a:endParaRPr>
          </a:p>
          <a:p>
            <a:pPr marL="342900" indent="-342900">
              <a:buSzPct val="100000"/>
              <a:buChar char="•"/>
            </a:pPr>
            <a:r>
              <a:rPr lang="en-US" sz="130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Kreatív integráció lehetősége</a:t>
            </a:r>
            <a:endParaRPr lang="en-US" sz="13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F5F0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31520" y="274320"/>
            <a:ext cx="768096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3600" b="1" dirty="0">
                <a:solidFill>
                  <a:srgbClr val="354F5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 Két Állapot Dinamikája</a:t>
            </a:r>
            <a:endParaRPr lang="en-US" sz="3600" dirty="0"/>
          </a:p>
        </p:txBody>
      </p:sp>
      <p:sp>
        <p:nvSpPr>
          <p:cNvPr id="3" name="Shape 1"/>
          <p:cNvSpPr/>
          <p:nvPr/>
        </p:nvSpPr>
        <p:spPr>
          <a:xfrm>
            <a:off x="731520" y="960120"/>
            <a:ext cx="1371600" cy="36576"/>
          </a:xfrm>
          <a:prstGeom prst="rect">
            <a:avLst/>
          </a:prstGeom>
          <a:solidFill>
            <a:srgbClr val="C9A96E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4" name="Shape 2"/>
          <p:cNvSpPr/>
          <p:nvPr/>
        </p:nvSpPr>
        <p:spPr>
          <a:xfrm>
            <a:off x="731520" y="1280160"/>
            <a:ext cx="3474720" cy="3291840"/>
          </a:xfrm>
          <a:prstGeom prst="rect">
            <a:avLst/>
          </a:prstGeom>
          <a:solidFill>
            <a:srgbClr val="84A98C"/>
          </a:solidFill>
          <a:ln/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hu-HU"/>
          </a:p>
        </p:txBody>
      </p:sp>
      <p:sp>
        <p:nvSpPr>
          <p:cNvPr id="5" name="Text 3"/>
          <p:cNvSpPr/>
          <p:nvPr/>
        </p:nvSpPr>
        <p:spPr>
          <a:xfrm>
            <a:off x="731520" y="1463040"/>
            <a:ext cx="347472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Munkamemória</a:t>
            </a:r>
            <a:endParaRPr lang="en-US" sz="2000" dirty="0"/>
          </a:p>
        </p:txBody>
      </p:sp>
      <p:sp>
        <p:nvSpPr>
          <p:cNvPr id="6" name="Text 4"/>
          <p:cNvSpPr/>
          <p:nvPr/>
        </p:nvSpPr>
        <p:spPr>
          <a:xfrm>
            <a:off x="914400" y="2011680"/>
            <a:ext cx="3108960" cy="2286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>
              <a:spcAft>
                <a:spcPts val="600"/>
              </a:spcAft>
              <a:buSzPct val="100000"/>
              <a:buChar char="•"/>
            </a:pPr>
            <a:r>
              <a:rPr lang="en-US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Fókuszált</a:t>
            </a:r>
            <a:endParaRPr lang="en-US" sz="1400" dirty="0"/>
          </a:p>
          <a:p>
            <a:pPr marL="342900" indent="-342900">
              <a:spcAft>
                <a:spcPts val="600"/>
              </a:spcAft>
              <a:buSzPct val="100000"/>
              <a:buChar char="•"/>
            </a:pPr>
            <a:r>
              <a:rPr lang="en-US" sz="1400" dirty="0" err="1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Célirányos</a:t>
            </a:r>
            <a:endParaRPr lang="hu-HU" sz="1400" dirty="0">
              <a:solidFill>
                <a:srgbClr val="FFFFFF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  <a:p>
            <a:pPr marL="342900" indent="-342900">
              <a:spcAft>
                <a:spcPts val="600"/>
              </a:spcAft>
              <a:buSzPct val="100000"/>
              <a:buChar char="•"/>
            </a:pPr>
            <a:r>
              <a:rPr lang="hu-HU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Nincs ellazult állapota</a:t>
            </a:r>
            <a:endParaRPr lang="en-US" sz="1400" dirty="0"/>
          </a:p>
          <a:p>
            <a:pPr marL="342900" indent="-342900">
              <a:spcAft>
                <a:spcPts val="600"/>
              </a:spcAft>
              <a:buSzPct val="100000"/>
              <a:buChar char="•"/>
            </a:pPr>
            <a:r>
              <a:rPr lang="hu-HU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Idegrendszeri fáradás</a:t>
            </a:r>
            <a:endParaRPr lang="en-US" sz="1400" dirty="0"/>
          </a:p>
          <a:p>
            <a:pPr marL="342900" indent="-342900">
              <a:buSzPct val="100000"/>
              <a:buChar char="•"/>
            </a:pPr>
            <a:r>
              <a:rPr lang="en-US" sz="1400" dirty="0" err="1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Dopamin-vezérelt</a:t>
            </a:r>
            <a:endParaRPr lang="hu-HU" sz="1400" dirty="0">
              <a:solidFill>
                <a:srgbClr val="FFFFFF"/>
              </a:solidFill>
              <a:latin typeface="Calibri" pitchFamily="34" charset="0"/>
              <a:ea typeface="Calibri" pitchFamily="34" charset="-122"/>
              <a:cs typeface="Calibri" pitchFamily="34" charset="-120"/>
            </a:endParaRPr>
          </a:p>
        </p:txBody>
      </p:sp>
      <p:sp>
        <p:nvSpPr>
          <p:cNvPr id="7" name="Shape 5"/>
          <p:cNvSpPr/>
          <p:nvPr/>
        </p:nvSpPr>
        <p:spPr>
          <a:xfrm>
            <a:off x="4937760" y="1280160"/>
            <a:ext cx="3474720" cy="3291840"/>
          </a:xfrm>
          <a:prstGeom prst="rect">
            <a:avLst/>
          </a:prstGeom>
          <a:solidFill>
            <a:srgbClr val="52796F"/>
          </a:solidFill>
          <a:ln/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hu-HU"/>
          </a:p>
        </p:txBody>
      </p:sp>
      <p:sp>
        <p:nvSpPr>
          <p:cNvPr id="8" name="Text 6"/>
          <p:cNvSpPr/>
          <p:nvPr/>
        </p:nvSpPr>
        <p:spPr>
          <a:xfrm>
            <a:off x="4937760" y="1463040"/>
            <a:ext cx="347472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20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Diffúz állapot</a:t>
            </a:r>
            <a:endParaRPr lang="en-US" sz="2000" dirty="0"/>
          </a:p>
        </p:txBody>
      </p:sp>
      <p:sp>
        <p:nvSpPr>
          <p:cNvPr id="9" name="Text 7"/>
          <p:cNvSpPr/>
          <p:nvPr/>
        </p:nvSpPr>
        <p:spPr>
          <a:xfrm>
            <a:off x="5120640" y="2011680"/>
            <a:ext cx="3108960" cy="22860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342900" indent="-342900">
              <a:spcAft>
                <a:spcPts val="600"/>
              </a:spcAft>
              <a:buSzPct val="100000"/>
              <a:buChar char="•"/>
            </a:pPr>
            <a:r>
              <a:rPr lang="en-US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Szabad gondolkodás</a:t>
            </a:r>
            <a:endParaRPr lang="en-US" sz="1400" dirty="0"/>
          </a:p>
          <a:p>
            <a:pPr marL="342900" indent="-342900">
              <a:spcAft>
                <a:spcPts val="600"/>
              </a:spcAft>
              <a:buSzPct val="100000"/>
              <a:buChar char="•"/>
            </a:pPr>
            <a:r>
              <a:rPr lang="en-US" sz="1400" dirty="0" err="1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Kreatív</a:t>
            </a:r>
            <a:r>
              <a:rPr lang="en-US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</a:t>
            </a:r>
            <a:r>
              <a:rPr lang="en-US" sz="1400" dirty="0" err="1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asszociáció</a:t>
            </a:r>
            <a:r>
              <a:rPr lang="hu-HU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, absztrakció</a:t>
            </a:r>
          </a:p>
          <a:p>
            <a:pPr marL="342900" indent="-342900">
              <a:spcAft>
                <a:spcPts val="600"/>
              </a:spcAft>
              <a:buSzPct val="100000"/>
              <a:buChar char="•"/>
            </a:pPr>
            <a:r>
              <a:rPr lang="hu-HU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Van fókuszált állapota</a:t>
            </a:r>
            <a:endParaRPr lang="en-US" sz="1400" dirty="0"/>
          </a:p>
          <a:p>
            <a:pPr marL="342900" indent="-342900">
              <a:spcAft>
                <a:spcPts val="600"/>
              </a:spcAft>
              <a:buSzPct val="100000"/>
              <a:buChar char="•"/>
            </a:pPr>
            <a:r>
              <a:rPr lang="hu-HU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Idegrendszeri ellazulás</a:t>
            </a:r>
            <a:endParaRPr lang="en-US" sz="1400" dirty="0"/>
          </a:p>
          <a:p>
            <a:pPr marL="342900" indent="-342900">
              <a:buSzPct val="100000"/>
              <a:buChar char="•"/>
            </a:pPr>
            <a:r>
              <a:rPr lang="en-US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Integráció</a:t>
            </a:r>
            <a:endParaRPr lang="en-US" sz="1400" dirty="0"/>
          </a:p>
        </p:txBody>
      </p:sp>
      <p:sp>
        <p:nvSpPr>
          <p:cNvPr id="10" name="Text 8"/>
          <p:cNvSpPr/>
          <p:nvPr/>
        </p:nvSpPr>
        <p:spPr>
          <a:xfrm>
            <a:off x="3931920" y="2377440"/>
            <a:ext cx="12801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3600" b="1" dirty="0">
                <a:solidFill>
                  <a:srgbClr val="C9A9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⟷</a:t>
            </a:r>
            <a:endParaRPr lang="en-US" sz="3600" dirty="0"/>
          </a:p>
        </p:txBody>
      </p:sp>
      <p:sp>
        <p:nvSpPr>
          <p:cNvPr id="11" name="Text 9"/>
          <p:cNvSpPr/>
          <p:nvPr/>
        </p:nvSpPr>
        <p:spPr>
          <a:xfrm>
            <a:off x="731520" y="4663440"/>
            <a:ext cx="76809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200" i="1" dirty="0">
                <a:solidFill>
                  <a:srgbClr val="636E7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két állapot közötti rugalmas váltás a mély tanulás és problémamegoldás feltétele.</a:t>
            </a:r>
            <a:endParaRPr lang="en-US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F5F0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31520" y="274320"/>
            <a:ext cx="768096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3600" b="1" dirty="0">
                <a:solidFill>
                  <a:srgbClr val="354F5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 Teljesítménykultúra Csapdája</a:t>
            </a:r>
            <a:endParaRPr lang="en-US" sz="3600" dirty="0"/>
          </a:p>
        </p:txBody>
      </p:sp>
      <p:sp>
        <p:nvSpPr>
          <p:cNvPr id="3" name="Shape 1"/>
          <p:cNvSpPr/>
          <p:nvPr/>
        </p:nvSpPr>
        <p:spPr>
          <a:xfrm>
            <a:off x="731520" y="960120"/>
            <a:ext cx="1371600" cy="36576"/>
          </a:xfrm>
          <a:prstGeom prst="rect">
            <a:avLst/>
          </a:prstGeom>
          <a:solidFill>
            <a:srgbClr val="C9A96E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4" name="Text 2"/>
          <p:cNvSpPr/>
          <p:nvPr/>
        </p:nvSpPr>
        <p:spPr>
          <a:xfrm>
            <a:off x="731520" y="1188720"/>
            <a:ext cx="50292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5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20-21. századi teljesítménykultúra folyamatos önmonitorozó állapotot termel.</a:t>
            </a:r>
            <a:endParaRPr lang="en-US" sz="1500" dirty="0"/>
          </a:p>
        </p:txBody>
      </p:sp>
      <p:sp>
        <p:nvSpPr>
          <p:cNvPr id="5" name="Shape 3"/>
          <p:cNvSpPr/>
          <p:nvPr/>
        </p:nvSpPr>
        <p:spPr>
          <a:xfrm>
            <a:off x="731520" y="2011680"/>
            <a:ext cx="2194560" cy="1828800"/>
          </a:xfrm>
          <a:prstGeom prst="rect">
            <a:avLst/>
          </a:prstGeom>
          <a:solidFill>
            <a:srgbClr val="F9F6F0"/>
          </a:solidFill>
          <a:ln/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hu-HU"/>
          </a:p>
        </p:txBody>
      </p:sp>
      <p:sp>
        <p:nvSpPr>
          <p:cNvPr id="7" name="Text 5"/>
          <p:cNvSpPr/>
          <p:nvPr/>
        </p:nvSpPr>
        <p:spPr>
          <a:xfrm>
            <a:off x="731520" y="2926080"/>
            <a:ext cx="21945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3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Készenléti</a:t>
            </a:r>
            <a:endParaRPr lang="en-US" sz="1300" dirty="0"/>
          </a:p>
          <a:p>
            <a:pPr marL="0" indent="0" algn="ctr">
              <a:buNone/>
            </a:pPr>
            <a:r>
              <a:rPr lang="en-US" sz="13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állapot</a:t>
            </a:r>
            <a:endParaRPr lang="en-US" sz="1300" dirty="0"/>
          </a:p>
        </p:txBody>
      </p:sp>
      <p:sp>
        <p:nvSpPr>
          <p:cNvPr id="8" name="Shape 6"/>
          <p:cNvSpPr/>
          <p:nvPr/>
        </p:nvSpPr>
        <p:spPr>
          <a:xfrm>
            <a:off x="3291840" y="2011680"/>
            <a:ext cx="2194560" cy="1828800"/>
          </a:xfrm>
          <a:prstGeom prst="rect">
            <a:avLst/>
          </a:prstGeom>
          <a:solidFill>
            <a:srgbClr val="F9F6F0"/>
          </a:solidFill>
          <a:ln/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hu-HU"/>
          </a:p>
        </p:txBody>
      </p:sp>
      <p:sp>
        <p:nvSpPr>
          <p:cNvPr id="9" name="Text 7"/>
          <p:cNvSpPr/>
          <p:nvPr/>
        </p:nvSpPr>
        <p:spPr>
          <a:xfrm>
            <a:off x="3291840" y="2194560"/>
            <a:ext cx="21945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3600" b="1" dirty="0">
                <a:solidFill>
                  <a:srgbClr val="84A98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↑</a:t>
            </a:r>
            <a:endParaRPr lang="en-US" sz="3600" dirty="0"/>
          </a:p>
        </p:txBody>
      </p:sp>
      <p:sp>
        <p:nvSpPr>
          <p:cNvPr id="10" name="Text 8"/>
          <p:cNvSpPr/>
          <p:nvPr/>
        </p:nvSpPr>
        <p:spPr>
          <a:xfrm>
            <a:off x="3291840" y="2926080"/>
            <a:ext cx="21945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3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Kognitív</a:t>
            </a:r>
            <a:endParaRPr lang="en-US" sz="1300" dirty="0"/>
          </a:p>
          <a:p>
            <a:pPr marL="0" indent="0" algn="ctr">
              <a:buNone/>
            </a:pPr>
            <a:r>
              <a:rPr lang="en-US" sz="13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feszültség</a:t>
            </a:r>
            <a:endParaRPr lang="en-US" sz="1300" dirty="0"/>
          </a:p>
        </p:txBody>
      </p:sp>
      <p:sp>
        <p:nvSpPr>
          <p:cNvPr id="11" name="Shape 9"/>
          <p:cNvSpPr/>
          <p:nvPr/>
        </p:nvSpPr>
        <p:spPr>
          <a:xfrm>
            <a:off x="5852160" y="2011680"/>
            <a:ext cx="2194560" cy="1828800"/>
          </a:xfrm>
          <a:prstGeom prst="rect">
            <a:avLst/>
          </a:prstGeom>
          <a:solidFill>
            <a:srgbClr val="F9F6F0"/>
          </a:solidFill>
          <a:ln/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hu-HU"/>
          </a:p>
        </p:txBody>
      </p:sp>
      <p:sp>
        <p:nvSpPr>
          <p:cNvPr id="12" name="Text 10"/>
          <p:cNvSpPr/>
          <p:nvPr/>
        </p:nvSpPr>
        <p:spPr>
          <a:xfrm>
            <a:off x="5852160" y="2194560"/>
            <a:ext cx="21945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3600" b="1" dirty="0">
                <a:solidFill>
                  <a:srgbClr val="84A98C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↓</a:t>
            </a:r>
            <a:endParaRPr lang="en-US" sz="3600" dirty="0"/>
          </a:p>
        </p:txBody>
      </p:sp>
      <p:sp>
        <p:nvSpPr>
          <p:cNvPr id="13" name="Text 11"/>
          <p:cNvSpPr/>
          <p:nvPr/>
        </p:nvSpPr>
        <p:spPr>
          <a:xfrm>
            <a:off x="5852160" y="2926080"/>
            <a:ext cx="21945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buNone/>
            </a:pPr>
            <a:r>
              <a:rPr lang="en-US" sz="13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Integrációs</a:t>
            </a:r>
            <a:endParaRPr lang="en-US" sz="1300" dirty="0"/>
          </a:p>
          <a:p>
            <a:pPr marL="0" indent="0" algn="ctr">
              <a:buNone/>
            </a:pPr>
            <a:r>
              <a:rPr lang="en-US" sz="13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periódusok</a:t>
            </a:r>
            <a:endParaRPr lang="en-US" sz="1300" dirty="0"/>
          </a:p>
        </p:txBody>
      </p:sp>
      <p:sp>
        <p:nvSpPr>
          <p:cNvPr id="14" name="Text 12"/>
          <p:cNvSpPr/>
          <p:nvPr/>
        </p:nvSpPr>
        <p:spPr>
          <a:xfrm>
            <a:off x="731520" y="4114800"/>
            <a:ext cx="76809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300" i="1" dirty="0">
                <a:solidFill>
                  <a:srgbClr val="636E7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Az állandó önfigyelés miatt az idegrendszer elveszíti a nyugalmi és integrációs periódusokat.</a:t>
            </a:r>
            <a:endParaRPr lang="en-US" sz="13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354F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/agent/turn1/workspace/images/abstract-visualization-of-stress-and-cognitive-ove_2026-05-08T17-00-10_image_DAS_0.jpg"/>
          <p:cNvPicPr>
            <a:picLocks noChangeAspect="1"/>
          </p:cNvPicPr>
          <p:nvPr/>
        </p:nvPicPr>
        <p:blipFill>
          <a:blip r:embed="rId3">
            <a:alphaModFix amt="60000"/>
          </a:blip>
          <a:srcRect l="20370" r="20370"/>
          <a:stretch/>
        </p:blipFill>
        <p:spPr>
          <a:xfrm>
            <a:off x="4572000" y="0"/>
            <a:ext cx="4572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31520" y="457200"/>
            <a:ext cx="4114800" cy="12801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10000"/>
              </a:lnSpc>
              <a:buNone/>
            </a:pPr>
            <a:r>
              <a:rPr lang="en-US" sz="34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Az Önmonitorozás</a:t>
            </a:r>
            <a:endParaRPr lang="en-US" sz="3400" dirty="0"/>
          </a:p>
          <a:p>
            <a:pPr marL="0" indent="0" algn="l">
              <a:lnSpc>
                <a:spcPct val="110000"/>
              </a:lnSpc>
              <a:buNone/>
            </a:pPr>
            <a:r>
              <a:rPr lang="en-US" sz="34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mint Stresszforrás</a:t>
            </a:r>
            <a:endParaRPr lang="en-US" sz="3400" dirty="0"/>
          </a:p>
        </p:txBody>
      </p:sp>
      <p:sp>
        <p:nvSpPr>
          <p:cNvPr id="4" name="Text 1"/>
          <p:cNvSpPr/>
          <p:nvPr/>
        </p:nvSpPr>
        <p:spPr>
          <a:xfrm>
            <a:off x="731520" y="1828800"/>
            <a:ext cx="4114800" cy="2926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spcAft>
                <a:spcPts val="1200"/>
              </a:spcAft>
              <a:buNone/>
            </a:pPr>
            <a:r>
              <a:rPr lang="en-US" sz="1500" i="1" dirty="0">
                <a:solidFill>
                  <a:srgbClr val="C9A9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"Jól csinálom?" "Mit gondolnak rólam?"</a:t>
            </a:r>
            <a:endParaRPr lang="en-US" sz="1400" dirty="0"/>
          </a:p>
          <a:p>
            <a:pPr marL="0" indent="0">
              <a:spcAft>
                <a:spcPts val="1200"/>
              </a:spcAft>
              <a:buNone/>
            </a:pPr>
            <a:r>
              <a:rPr lang="en-US" sz="14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Az agy nem tesz különbséget egy kardfogú tigris és a kudarctól való félelem között.</a:t>
            </a:r>
            <a:endParaRPr lang="en-US" sz="14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4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Mindkét esetben bekapcsol a HPA-tengely:</a:t>
            </a:r>
            <a:endParaRPr lang="en-US" sz="1400" dirty="0"/>
          </a:p>
          <a:p>
            <a:pPr marL="0" indent="0">
              <a:spcAft>
                <a:spcPts val="1200"/>
              </a:spcAft>
              <a:buNone/>
            </a:pPr>
            <a:r>
              <a:rPr lang="en-US" sz="1400" b="1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Hipotalamusz → Hipofízis → Mellékvesekéreg</a:t>
            </a:r>
            <a:endParaRPr lang="en-US" sz="1400" dirty="0"/>
          </a:p>
          <a:p>
            <a:pPr marL="0" indent="0">
              <a:buNone/>
            </a:pPr>
            <a:r>
              <a:rPr lang="en-US" sz="1400" dirty="0">
                <a:solidFill>
                  <a:srgbClr val="EDE8D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Eredmény: kortizol (stresszhormon) a véráramba</a:t>
            </a:r>
            <a:endParaRPr lang="en-US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F5F0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31520" y="274320"/>
            <a:ext cx="768096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3400" b="1" dirty="0">
                <a:solidFill>
                  <a:srgbClr val="354F5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Sapolsky és a Kortizol Pusztítása</a:t>
            </a:r>
            <a:endParaRPr lang="en-US" sz="3400" dirty="0"/>
          </a:p>
        </p:txBody>
      </p:sp>
      <p:sp>
        <p:nvSpPr>
          <p:cNvPr id="3" name="Shape 1"/>
          <p:cNvSpPr/>
          <p:nvPr/>
        </p:nvSpPr>
        <p:spPr>
          <a:xfrm>
            <a:off x="731520" y="960120"/>
            <a:ext cx="1371600" cy="36576"/>
          </a:xfrm>
          <a:prstGeom prst="rect">
            <a:avLst/>
          </a:prstGeom>
          <a:solidFill>
            <a:srgbClr val="C9A96E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4" name="Text 2"/>
          <p:cNvSpPr/>
          <p:nvPr/>
        </p:nvSpPr>
        <p:spPr>
          <a:xfrm>
            <a:off x="731520" y="1188720"/>
            <a:ext cx="76809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5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Robert Sapolsky (Stanford) kimutatta: a tartósan magas kortizolszint toxikus az agyra.</a:t>
            </a:r>
            <a:endParaRPr lang="en-US" sz="1500" dirty="0"/>
          </a:p>
        </p:txBody>
      </p:sp>
      <p:sp>
        <p:nvSpPr>
          <p:cNvPr id="5" name="Shape 3"/>
          <p:cNvSpPr/>
          <p:nvPr/>
        </p:nvSpPr>
        <p:spPr>
          <a:xfrm>
            <a:off x="731520" y="1920240"/>
            <a:ext cx="3657600" cy="2560320"/>
          </a:xfrm>
          <a:prstGeom prst="rect">
            <a:avLst/>
          </a:prstGeom>
          <a:solidFill>
            <a:srgbClr val="F9F6F0"/>
          </a:solidFill>
          <a:ln/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hu-HU"/>
          </a:p>
        </p:txBody>
      </p:sp>
      <p:sp>
        <p:nvSpPr>
          <p:cNvPr id="6" name="Text 4"/>
          <p:cNvSpPr/>
          <p:nvPr/>
        </p:nvSpPr>
        <p:spPr>
          <a:xfrm>
            <a:off x="914400" y="2103120"/>
            <a:ext cx="3291840" cy="21945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spcAft>
                <a:spcPts val="1000"/>
              </a:spcAft>
              <a:buNone/>
            </a:pPr>
            <a:r>
              <a:rPr lang="en-US" sz="1700" b="1" dirty="0">
                <a:solidFill>
                  <a:srgbClr val="354F5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Sejtszintű gátlás</a:t>
            </a:r>
            <a:endParaRPr lang="en-US" sz="1700" dirty="0"/>
          </a:p>
          <a:p>
            <a:pPr marL="0" indent="0">
              <a:buNone/>
            </a:pPr>
            <a:r>
              <a:rPr lang="en-US" sz="13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kortizol akadályozza a neuronok glükózfelvételét. A sejteknek nem lesz energiájuk, így a hippokampusz képtelen az új információkat elmenteni.</a:t>
            </a:r>
            <a:endParaRPr lang="en-US" sz="1700" dirty="0"/>
          </a:p>
        </p:txBody>
      </p:sp>
      <p:sp>
        <p:nvSpPr>
          <p:cNvPr id="7" name="Shape 5"/>
          <p:cNvSpPr/>
          <p:nvPr/>
        </p:nvSpPr>
        <p:spPr>
          <a:xfrm>
            <a:off x="4754880" y="1920240"/>
            <a:ext cx="3657600" cy="2560320"/>
          </a:xfrm>
          <a:prstGeom prst="rect">
            <a:avLst/>
          </a:prstGeom>
          <a:solidFill>
            <a:srgbClr val="F9F6F0"/>
          </a:solidFill>
          <a:ln/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hu-HU"/>
          </a:p>
        </p:txBody>
      </p:sp>
      <p:sp>
        <p:nvSpPr>
          <p:cNvPr id="8" name="Text 6"/>
          <p:cNvSpPr/>
          <p:nvPr/>
        </p:nvSpPr>
        <p:spPr>
          <a:xfrm>
            <a:off x="4937760" y="2103120"/>
            <a:ext cx="3291840" cy="21945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spcAft>
                <a:spcPts val="1000"/>
              </a:spcAft>
              <a:buNone/>
            </a:pPr>
            <a:r>
              <a:rPr lang="en-US" sz="1700" b="1" dirty="0">
                <a:solidFill>
                  <a:srgbClr val="354F5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Strukturális sorvadás</a:t>
            </a:r>
            <a:endParaRPr lang="en-US" sz="1700" dirty="0"/>
          </a:p>
          <a:p>
            <a:pPr marL="0" indent="0">
              <a:buNone/>
            </a:pPr>
            <a:r>
              <a:rPr lang="en-US" sz="13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Hosszú távú stressz hatására a hippokampusz idegsejtjei közötti kapcsolatok elsorvadnak, sőt maga a struktúra is zsugorodhat.</a:t>
            </a:r>
            <a:endParaRPr lang="en-US" sz="1700" dirty="0"/>
          </a:p>
        </p:txBody>
      </p:sp>
      <p:sp>
        <p:nvSpPr>
          <p:cNvPr id="9" name="Text 7"/>
          <p:cNvSpPr/>
          <p:nvPr/>
        </p:nvSpPr>
        <p:spPr>
          <a:xfrm>
            <a:off x="731520" y="4663440"/>
            <a:ext cx="7680960" cy="36576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200" i="1" dirty="0">
                <a:solidFill>
                  <a:srgbClr val="636E7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hippokampusz különösen érzékeny, mert tele van kortizol-receptorokkal.</a:t>
            </a:r>
            <a:endParaRPr lang="en-US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354F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31520" y="274320"/>
            <a:ext cx="768096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36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 Sorvadás Folyamata</a:t>
            </a:r>
            <a:endParaRPr lang="en-US" sz="3600" dirty="0"/>
          </a:p>
        </p:txBody>
      </p:sp>
      <p:sp>
        <p:nvSpPr>
          <p:cNvPr id="3" name="Text 1"/>
          <p:cNvSpPr/>
          <p:nvPr/>
        </p:nvSpPr>
        <p:spPr>
          <a:xfrm>
            <a:off x="731520" y="914400"/>
            <a:ext cx="768096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400" i="1" dirty="0">
                <a:solidFill>
                  <a:srgbClr val="C9A96E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Neurobiológiai szint</a:t>
            </a:r>
            <a:endParaRPr lang="en-US" sz="1400" dirty="0"/>
          </a:p>
        </p:txBody>
      </p:sp>
      <p:sp>
        <p:nvSpPr>
          <p:cNvPr id="4" name="Shape 2"/>
          <p:cNvSpPr/>
          <p:nvPr/>
        </p:nvSpPr>
        <p:spPr>
          <a:xfrm>
            <a:off x="457200" y="1463040"/>
            <a:ext cx="1920240" cy="2926080"/>
          </a:xfrm>
          <a:prstGeom prst="rect">
            <a:avLst/>
          </a:prstGeom>
          <a:solidFill>
            <a:srgbClr val="FFFFFF">
              <a:alpha val="90000"/>
            </a:srgbClr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5" name="Text 3"/>
          <p:cNvSpPr/>
          <p:nvPr/>
        </p:nvSpPr>
        <p:spPr>
          <a:xfrm>
            <a:off x="457200" y="1645920"/>
            <a:ext cx="192024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3000" b="1" dirty="0">
                <a:solidFill>
                  <a:srgbClr val="C9A96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01</a:t>
            </a:r>
            <a:endParaRPr lang="en-US" sz="3000" dirty="0"/>
          </a:p>
        </p:txBody>
      </p:sp>
      <p:sp>
        <p:nvSpPr>
          <p:cNvPr id="6" name="Text 4"/>
          <p:cNvSpPr/>
          <p:nvPr/>
        </p:nvSpPr>
        <p:spPr>
          <a:xfrm>
            <a:off x="548640" y="2286000"/>
            <a:ext cx="17373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Dendritikus</a:t>
            </a:r>
            <a:endParaRPr lang="en-US" sz="14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visszahúzódás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" name="Text 5"/>
          <p:cNvSpPr/>
          <p:nvPr/>
        </p:nvSpPr>
        <p:spPr>
          <a:xfrm>
            <a:off x="548640" y="3108960"/>
            <a:ext cx="17373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20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nyúlványok megrövidülnek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8" name="Shape 6"/>
          <p:cNvSpPr/>
          <p:nvPr/>
        </p:nvSpPr>
        <p:spPr>
          <a:xfrm>
            <a:off x="2606040" y="1463040"/>
            <a:ext cx="1920240" cy="2926080"/>
          </a:xfrm>
          <a:prstGeom prst="rect">
            <a:avLst/>
          </a:prstGeom>
          <a:solidFill>
            <a:srgbClr val="FFFFFF">
              <a:alpha val="90000"/>
            </a:srgbClr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9" name="Text 7"/>
          <p:cNvSpPr/>
          <p:nvPr/>
        </p:nvSpPr>
        <p:spPr>
          <a:xfrm>
            <a:off x="2606040" y="1645920"/>
            <a:ext cx="192024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3000" b="1" dirty="0">
                <a:solidFill>
                  <a:srgbClr val="C9A96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02</a:t>
            </a:r>
            <a:endParaRPr lang="en-US" sz="3000" dirty="0"/>
          </a:p>
        </p:txBody>
      </p:sp>
      <p:sp>
        <p:nvSpPr>
          <p:cNvPr id="10" name="Text 8"/>
          <p:cNvSpPr/>
          <p:nvPr/>
        </p:nvSpPr>
        <p:spPr>
          <a:xfrm>
            <a:off x="2697480" y="2286000"/>
            <a:ext cx="17373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Szinaptikus</a:t>
            </a:r>
            <a:endParaRPr lang="en-US" sz="14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veszteség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1" name="Text 9"/>
          <p:cNvSpPr/>
          <p:nvPr/>
        </p:nvSpPr>
        <p:spPr>
          <a:xfrm>
            <a:off x="2697480" y="3108960"/>
            <a:ext cx="17373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20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Kapcsolódási pontok megszűnnek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2" name="Shape 10"/>
          <p:cNvSpPr/>
          <p:nvPr/>
        </p:nvSpPr>
        <p:spPr>
          <a:xfrm>
            <a:off x="4754880" y="1463040"/>
            <a:ext cx="1920240" cy="2926080"/>
          </a:xfrm>
          <a:prstGeom prst="rect">
            <a:avLst/>
          </a:prstGeom>
          <a:solidFill>
            <a:srgbClr val="FFFFFF">
              <a:alpha val="90000"/>
            </a:srgbClr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13" name="Text 11"/>
          <p:cNvSpPr/>
          <p:nvPr/>
        </p:nvSpPr>
        <p:spPr>
          <a:xfrm>
            <a:off x="4754880" y="1645920"/>
            <a:ext cx="192024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3000" b="1" dirty="0">
                <a:solidFill>
                  <a:srgbClr val="C9A96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03</a:t>
            </a:r>
            <a:endParaRPr lang="en-US" sz="3000" dirty="0"/>
          </a:p>
        </p:txBody>
      </p:sp>
      <p:sp>
        <p:nvSpPr>
          <p:cNvPr id="14" name="Text 12"/>
          <p:cNvSpPr/>
          <p:nvPr/>
        </p:nvSpPr>
        <p:spPr>
          <a:xfrm>
            <a:off x="4846320" y="2286000"/>
            <a:ext cx="17373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Neurogenezis</a:t>
            </a:r>
            <a:endParaRPr lang="en-US" sz="14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gátlása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" name="Text 13"/>
          <p:cNvSpPr/>
          <p:nvPr/>
        </p:nvSpPr>
        <p:spPr>
          <a:xfrm>
            <a:off x="4846320" y="3108960"/>
            <a:ext cx="17373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20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Új sejtek születése leáll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6" name="Shape 14"/>
          <p:cNvSpPr/>
          <p:nvPr/>
        </p:nvSpPr>
        <p:spPr>
          <a:xfrm>
            <a:off x="6903720" y="1463040"/>
            <a:ext cx="1920240" cy="2926080"/>
          </a:xfrm>
          <a:prstGeom prst="rect">
            <a:avLst/>
          </a:prstGeom>
          <a:solidFill>
            <a:srgbClr val="FFFFFF">
              <a:alpha val="90000"/>
            </a:srgbClr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17" name="Text 15"/>
          <p:cNvSpPr/>
          <p:nvPr/>
        </p:nvSpPr>
        <p:spPr>
          <a:xfrm>
            <a:off x="6903720" y="1645920"/>
            <a:ext cx="192024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3000" b="1" dirty="0">
                <a:solidFill>
                  <a:srgbClr val="C9A96E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04</a:t>
            </a:r>
            <a:endParaRPr lang="en-US" sz="3000" dirty="0"/>
          </a:p>
        </p:txBody>
      </p:sp>
      <p:sp>
        <p:nvSpPr>
          <p:cNvPr id="18" name="Text 16"/>
          <p:cNvSpPr/>
          <p:nvPr/>
        </p:nvSpPr>
        <p:spPr>
          <a:xfrm>
            <a:off x="6995160" y="2286000"/>
            <a:ext cx="17373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Excitotoxicitás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9" name="Text 17"/>
          <p:cNvSpPr/>
          <p:nvPr/>
        </p:nvSpPr>
        <p:spPr>
          <a:xfrm>
            <a:off x="6995160" y="3108960"/>
            <a:ext cx="1737360" cy="7315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buNone/>
            </a:pPr>
            <a:r>
              <a:rPr lang="en-US" sz="1200" dirty="0">
                <a:solidFill>
                  <a:srgbClr val="FF00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Sejtek halálra dolgozzák magukat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F5F0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31520" y="274320"/>
            <a:ext cx="768096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3400" b="1" dirty="0">
                <a:solidFill>
                  <a:srgbClr val="354F52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A Sorvadás Következményei</a:t>
            </a:r>
            <a:endParaRPr lang="en-US" sz="3400" dirty="0"/>
          </a:p>
        </p:txBody>
      </p:sp>
      <p:sp>
        <p:nvSpPr>
          <p:cNvPr id="3" name="Shape 1"/>
          <p:cNvSpPr/>
          <p:nvPr/>
        </p:nvSpPr>
        <p:spPr>
          <a:xfrm>
            <a:off x="731520" y="960120"/>
            <a:ext cx="1371600" cy="36576"/>
          </a:xfrm>
          <a:prstGeom prst="rect">
            <a:avLst/>
          </a:prstGeom>
          <a:solidFill>
            <a:srgbClr val="C9A96E"/>
          </a:solidFill>
          <a:ln/>
        </p:spPr>
        <p:txBody>
          <a:bodyPr/>
          <a:lstStyle/>
          <a:p>
            <a:endParaRPr lang="hu-HU"/>
          </a:p>
        </p:txBody>
      </p:sp>
      <p:sp>
        <p:nvSpPr>
          <p:cNvPr id="4" name="Shape 2"/>
          <p:cNvSpPr/>
          <p:nvPr/>
        </p:nvSpPr>
        <p:spPr>
          <a:xfrm>
            <a:off x="731520" y="1280160"/>
            <a:ext cx="3657600" cy="1554480"/>
          </a:xfrm>
          <a:prstGeom prst="rect">
            <a:avLst/>
          </a:prstGeom>
          <a:solidFill>
            <a:srgbClr val="F9F6F0"/>
          </a:solidFill>
          <a:ln/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hu-HU"/>
          </a:p>
        </p:txBody>
      </p:sp>
      <p:sp>
        <p:nvSpPr>
          <p:cNvPr id="5" name="Text 3"/>
          <p:cNvSpPr/>
          <p:nvPr/>
        </p:nvSpPr>
        <p:spPr>
          <a:xfrm>
            <a:off x="914400" y="1417320"/>
            <a:ext cx="3291840" cy="12801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354F5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Deklaratív memóriazavar</a:t>
            </a:r>
            <a:endParaRPr lang="en-US" sz="1600" dirty="0"/>
          </a:p>
          <a:p>
            <a:pPr marL="0" indent="0">
              <a:buNone/>
            </a:pPr>
            <a:r>
              <a:rPr lang="en-US" sz="13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Romlik a tények, nevek, események felidézése. Az ember szitává válik.</a:t>
            </a:r>
            <a:endParaRPr lang="en-US" sz="1600" dirty="0"/>
          </a:p>
        </p:txBody>
      </p:sp>
      <p:sp>
        <p:nvSpPr>
          <p:cNvPr id="6" name="Shape 4"/>
          <p:cNvSpPr/>
          <p:nvPr/>
        </p:nvSpPr>
        <p:spPr>
          <a:xfrm>
            <a:off x="4754880" y="1280160"/>
            <a:ext cx="3657600" cy="1554480"/>
          </a:xfrm>
          <a:prstGeom prst="rect">
            <a:avLst/>
          </a:prstGeom>
          <a:solidFill>
            <a:srgbClr val="F9F6F0"/>
          </a:solidFill>
          <a:ln/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hu-HU"/>
          </a:p>
        </p:txBody>
      </p:sp>
      <p:sp>
        <p:nvSpPr>
          <p:cNvPr id="7" name="Text 5"/>
          <p:cNvSpPr/>
          <p:nvPr/>
        </p:nvSpPr>
        <p:spPr>
          <a:xfrm>
            <a:off x="4937760" y="1417320"/>
            <a:ext cx="3291840" cy="12801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354F5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Tanulási képtelenség</a:t>
            </a:r>
            <a:endParaRPr lang="en-US" sz="1600" dirty="0"/>
          </a:p>
          <a:p>
            <a:pPr marL="0" indent="0">
              <a:buNone/>
            </a:pPr>
            <a:r>
              <a:rPr lang="en-US" sz="13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Az agy nem tudja az információt rövid távú memóriából hosszú távúba áthelyezni.</a:t>
            </a:r>
            <a:endParaRPr lang="en-US" sz="1600" dirty="0"/>
          </a:p>
        </p:txBody>
      </p:sp>
      <p:sp>
        <p:nvSpPr>
          <p:cNvPr id="8" name="Shape 6"/>
          <p:cNvSpPr/>
          <p:nvPr/>
        </p:nvSpPr>
        <p:spPr>
          <a:xfrm>
            <a:off x="731520" y="3108960"/>
            <a:ext cx="3657600" cy="1554480"/>
          </a:xfrm>
          <a:prstGeom prst="rect">
            <a:avLst/>
          </a:prstGeom>
          <a:solidFill>
            <a:srgbClr val="F9F6F0"/>
          </a:solidFill>
          <a:ln/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hu-HU"/>
          </a:p>
        </p:txBody>
      </p:sp>
      <p:sp>
        <p:nvSpPr>
          <p:cNvPr id="9" name="Text 7"/>
          <p:cNvSpPr/>
          <p:nvPr/>
        </p:nvSpPr>
        <p:spPr>
          <a:xfrm>
            <a:off x="914400" y="3246120"/>
            <a:ext cx="3291840" cy="12801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354F5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Kontextusvesztés</a:t>
            </a:r>
            <a:endParaRPr lang="en-US" sz="1600" dirty="0"/>
          </a:p>
          <a:p>
            <a:pPr marL="0" indent="0">
              <a:buNone/>
            </a:pPr>
            <a:r>
              <a:rPr lang="en-US" sz="13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Az érzelmi reakciók leválnak a kontextusról, váratlanul törnek fel.</a:t>
            </a:r>
            <a:endParaRPr lang="en-US" sz="1600" dirty="0"/>
          </a:p>
        </p:txBody>
      </p:sp>
      <p:sp>
        <p:nvSpPr>
          <p:cNvPr id="10" name="Shape 8"/>
          <p:cNvSpPr/>
          <p:nvPr/>
        </p:nvSpPr>
        <p:spPr>
          <a:xfrm>
            <a:off x="4754880" y="3108960"/>
            <a:ext cx="3657600" cy="1554480"/>
          </a:xfrm>
          <a:prstGeom prst="rect">
            <a:avLst/>
          </a:prstGeom>
          <a:solidFill>
            <a:srgbClr val="F9F6F0"/>
          </a:solidFill>
          <a:ln/>
          <a:effectLst>
            <a:outerShdw blurRad="76200" dist="25400" dir="8100000" algn="bl" rotWithShape="0">
              <a:srgbClr val="000000">
                <a:alpha val="10000"/>
              </a:srgbClr>
            </a:outerShdw>
          </a:effectLst>
        </p:spPr>
        <p:txBody>
          <a:bodyPr/>
          <a:lstStyle/>
          <a:p>
            <a:endParaRPr lang="hu-HU"/>
          </a:p>
        </p:txBody>
      </p:sp>
      <p:sp>
        <p:nvSpPr>
          <p:cNvPr id="11" name="Text 9"/>
          <p:cNvSpPr/>
          <p:nvPr/>
        </p:nvSpPr>
        <p:spPr>
          <a:xfrm>
            <a:off x="4937760" y="3246120"/>
            <a:ext cx="3291840" cy="12801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354F5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Sapolsky-féle ördögi kör</a:t>
            </a:r>
            <a:endParaRPr lang="en-US" sz="1600" dirty="0"/>
          </a:p>
          <a:p>
            <a:pPr marL="0" indent="0">
              <a:buNone/>
            </a:pPr>
            <a:r>
              <a:rPr lang="en-US" sz="1300" dirty="0">
                <a:solidFill>
                  <a:srgbClr val="2D3436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sorvadt hippokampusz nem tudja leállítani a stresszválaszt, ami tovább pusztítja.</a:t>
            </a:r>
            <a:endParaRPr lang="en-US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918</Words>
  <Application>Microsoft Office PowerPoint</Application>
  <PresentationFormat>Diavetítés a képernyőre (16:9 oldalarány)</PresentationFormat>
  <Paragraphs>198</Paragraphs>
  <Slides>20</Slides>
  <Notes>20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4" baseType="lpstr">
      <vt:lpstr>Arial</vt:lpstr>
      <vt:lpstr>Calibri</vt:lpstr>
      <vt:lpstr>Georgia</vt:lpstr>
      <vt:lpstr>Office Theme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Sándor Komáromi</dc:creator>
  <cp:lastModifiedBy>Sándor Komáromi</cp:lastModifiedBy>
  <cp:revision>2</cp:revision>
  <dcterms:created xsi:type="dcterms:W3CDTF">2026-05-08T17:06:52Z</dcterms:created>
  <dcterms:modified xsi:type="dcterms:W3CDTF">2026-05-09T03:30:21Z</dcterms:modified>
</cp:coreProperties>
</file>