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16" r:id="rId3"/>
    <p:sldId id="270" r:id="rId4"/>
    <p:sldId id="318" r:id="rId5"/>
    <p:sldId id="273" r:id="rId6"/>
    <p:sldId id="274" r:id="rId7"/>
    <p:sldId id="266" r:id="rId8"/>
    <p:sldId id="267" r:id="rId9"/>
    <p:sldId id="268" r:id="rId10"/>
    <p:sldId id="272" r:id="rId11"/>
    <p:sldId id="288" r:id="rId12"/>
    <p:sldId id="291" r:id="rId13"/>
    <p:sldId id="282" r:id="rId14"/>
    <p:sldId id="277" r:id="rId15"/>
    <p:sldId id="284" r:id="rId16"/>
    <p:sldId id="279" r:id="rId17"/>
    <p:sldId id="259" r:id="rId18"/>
    <p:sldId id="275" r:id="rId19"/>
    <p:sldId id="280" r:id="rId20"/>
    <p:sldId id="298" r:id="rId21"/>
    <p:sldId id="285" r:id="rId22"/>
    <p:sldId id="283" r:id="rId23"/>
    <p:sldId id="299" r:id="rId24"/>
    <p:sldId id="293" r:id="rId25"/>
    <p:sldId id="262" r:id="rId26"/>
    <p:sldId id="308" r:id="rId27"/>
    <p:sldId id="313" r:id="rId28"/>
    <p:sldId id="312" r:id="rId29"/>
    <p:sldId id="314" r:id="rId30"/>
    <p:sldId id="263" r:id="rId31"/>
    <p:sldId id="295" r:id="rId32"/>
  </p:sldIdLst>
  <p:sldSz cx="9144000" cy="6858000" type="screen4x3"/>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1728"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DEAE7C-B921-4226-8410-672B2CF0B201}"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hu-HU"/>
        </a:p>
      </dgm:t>
    </dgm:pt>
    <dgm:pt modelId="{8DD22D35-7F10-414D-8AE9-265E977551A0}">
      <dgm:prSet phldrT="[Szöveg]"/>
      <dgm:spPr/>
      <dgm:t>
        <a:bodyPr/>
        <a:lstStyle/>
        <a:p>
          <a:r>
            <a:rPr lang="hu-HU" dirty="0"/>
            <a:t>ÁLDOZAT</a:t>
          </a:r>
        </a:p>
      </dgm:t>
    </dgm:pt>
    <dgm:pt modelId="{E34EE9C7-21F7-42A3-9954-3FFEB391BB49}" type="parTrans" cxnId="{0131939F-F3FE-43F1-B212-0F59EE5F5673}">
      <dgm:prSet/>
      <dgm:spPr/>
      <dgm:t>
        <a:bodyPr/>
        <a:lstStyle/>
        <a:p>
          <a:endParaRPr lang="hu-HU"/>
        </a:p>
      </dgm:t>
    </dgm:pt>
    <dgm:pt modelId="{F59B45D4-F661-40CA-BE67-1B13991CEA1B}" type="sibTrans" cxnId="{0131939F-F3FE-43F1-B212-0F59EE5F5673}">
      <dgm:prSet/>
      <dgm:spPr/>
      <dgm:t>
        <a:bodyPr/>
        <a:lstStyle/>
        <a:p>
          <a:endParaRPr lang="hu-HU"/>
        </a:p>
      </dgm:t>
    </dgm:pt>
    <dgm:pt modelId="{BA15652C-2507-4D00-9BAA-EF72C031A573}">
      <dgm:prSet phldrT="[Szöveg]"/>
      <dgm:spPr/>
      <dgm:t>
        <a:bodyPr/>
        <a:lstStyle/>
        <a:p>
          <a:r>
            <a:rPr lang="hu-HU" dirty="0"/>
            <a:t>RENDŐRSÉG</a:t>
          </a:r>
        </a:p>
      </dgm:t>
    </dgm:pt>
    <dgm:pt modelId="{D6013886-CA80-4DD7-9471-6D48D97A2955}" type="parTrans" cxnId="{1ED5A802-93AA-43EA-B8C5-749C658ED507}">
      <dgm:prSet/>
      <dgm:spPr/>
      <dgm:t>
        <a:bodyPr/>
        <a:lstStyle/>
        <a:p>
          <a:endParaRPr lang="hu-HU"/>
        </a:p>
      </dgm:t>
    </dgm:pt>
    <dgm:pt modelId="{F2171C43-45E7-4F76-881B-5A98CAA40274}" type="sibTrans" cxnId="{1ED5A802-93AA-43EA-B8C5-749C658ED507}">
      <dgm:prSet/>
      <dgm:spPr/>
      <dgm:t>
        <a:bodyPr/>
        <a:lstStyle/>
        <a:p>
          <a:endParaRPr lang="hu-HU"/>
        </a:p>
      </dgm:t>
    </dgm:pt>
    <dgm:pt modelId="{B2B17E9A-6194-4362-BC02-2E0CBA66664A}">
      <dgm:prSet phldrT="[Szöveg]"/>
      <dgm:spPr/>
      <dgm:t>
        <a:bodyPr/>
        <a:lstStyle/>
        <a:p>
          <a:r>
            <a:rPr lang="hu-HU" dirty="0"/>
            <a:t>ORFK</a:t>
          </a:r>
        </a:p>
      </dgm:t>
    </dgm:pt>
    <dgm:pt modelId="{BFB3D551-A818-464A-ACD7-05841A6ABC65}" type="parTrans" cxnId="{DD15B325-5264-464E-8ED7-88E057116EFE}">
      <dgm:prSet/>
      <dgm:spPr/>
      <dgm:t>
        <a:bodyPr/>
        <a:lstStyle/>
        <a:p>
          <a:endParaRPr lang="hu-HU"/>
        </a:p>
      </dgm:t>
    </dgm:pt>
    <dgm:pt modelId="{E84FD3DC-CC96-4C16-87F7-8BC4F1432A70}" type="sibTrans" cxnId="{DD15B325-5264-464E-8ED7-88E057116EFE}">
      <dgm:prSet/>
      <dgm:spPr/>
      <dgm:t>
        <a:bodyPr/>
        <a:lstStyle/>
        <a:p>
          <a:endParaRPr lang="hu-HU"/>
        </a:p>
      </dgm:t>
    </dgm:pt>
    <dgm:pt modelId="{49A6B837-C679-4C16-892D-B21BB45FD0FC}">
      <dgm:prSet phldrT="[Szöveg]"/>
      <dgm:spPr/>
      <dgm:t>
        <a:bodyPr/>
        <a:lstStyle/>
        <a:p>
          <a:r>
            <a:rPr lang="hu-HU" dirty="0"/>
            <a:t>IM</a:t>
          </a:r>
        </a:p>
      </dgm:t>
    </dgm:pt>
    <dgm:pt modelId="{DEBC7B71-3568-4422-912D-D7B4531EC655}" type="parTrans" cxnId="{F2033A4D-5B91-4F38-9DFF-E6125CC592BE}">
      <dgm:prSet/>
      <dgm:spPr/>
      <dgm:t>
        <a:bodyPr/>
        <a:lstStyle/>
        <a:p>
          <a:endParaRPr lang="hu-HU"/>
        </a:p>
      </dgm:t>
    </dgm:pt>
    <dgm:pt modelId="{2D3CD4FF-DD53-482D-B7A0-27475547A363}" type="sibTrans" cxnId="{F2033A4D-5B91-4F38-9DFF-E6125CC592BE}">
      <dgm:prSet/>
      <dgm:spPr/>
      <dgm:t>
        <a:bodyPr/>
        <a:lstStyle/>
        <a:p>
          <a:endParaRPr lang="hu-HU"/>
        </a:p>
      </dgm:t>
    </dgm:pt>
    <dgm:pt modelId="{DC4B9482-1A55-4144-8C74-A2730F3A68CC}">
      <dgm:prSet phldrT="[Szöveg]"/>
      <dgm:spPr/>
      <dgm:t>
        <a:bodyPr/>
        <a:lstStyle/>
        <a:p>
          <a:r>
            <a:rPr lang="hu-HU" dirty="0"/>
            <a:t>ÁSK</a:t>
          </a:r>
        </a:p>
      </dgm:t>
    </dgm:pt>
    <dgm:pt modelId="{B88D3675-A877-486D-8B13-A500A01D129B}" type="parTrans" cxnId="{7AD120F9-1710-46A9-BB40-DB13354043C0}">
      <dgm:prSet/>
      <dgm:spPr/>
      <dgm:t>
        <a:bodyPr/>
        <a:lstStyle/>
        <a:p>
          <a:endParaRPr lang="hu-HU"/>
        </a:p>
      </dgm:t>
    </dgm:pt>
    <dgm:pt modelId="{8F6FAAFD-BF65-4ED3-92B0-2FA38D414706}" type="sibTrans" cxnId="{7AD120F9-1710-46A9-BB40-DB13354043C0}">
      <dgm:prSet/>
      <dgm:spPr/>
      <dgm:t>
        <a:bodyPr/>
        <a:lstStyle/>
        <a:p>
          <a:endParaRPr lang="hu-HU"/>
        </a:p>
      </dgm:t>
    </dgm:pt>
    <dgm:pt modelId="{F2222282-52BE-46A8-8968-52F82EC1B153}" type="pres">
      <dgm:prSet presAssocID="{5FDEAE7C-B921-4226-8410-672B2CF0B201}" presName="cycle" presStyleCnt="0">
        <dgm:presLayoutVars>
          <dgm:dir/>
          <dgm:resizeHandles val="exact"/>
        </dgm:presLayoutVars>
      </dgm:prSet>
      <dgm:spPr/>
    </dgm:pt>
    <dgm:pt modelId="{9955F550-8A86-4FDA-9BB2-BE58E0843F40}" type="pres">
      <dgm:prSet presAssocID="{8DD22D35-7F10-414D-8AE9-265E977551A0}" presName="node" presStyleLbl="node1" presStyleIdx="0" presStyleCnt="5" custRadScaleRad="100190" custRadScaleInc="10228">
        <dgm:presLayoutVars>
          <dgm:bulletEnabled val="1"/>
        </dgm:presLayoutVars>
      </dgm:prSet>
      <dgm:spPr/>
    </dgm:pt>
    <dgm:pt modelId="{EACDDE55-844E-40C4-8252-F132BA9167D7}" type="pres">
      <dgm:prSet presAssocID="{8DD22D35-7F10-414D-8AE9-265E977551A0}" presName="spNode" presStyleCnt="0"/>
      <dgm:spPr/>
    </dgm:pt>
    <dgm:pt modelId="{9CECCDF7-7022-4CDC-9D4B-B0EEC4D1F068}" type="pres">
      <dgm:prSet presAssocID="{F59B45D4-F661-40CA-BE67-1B13991CEA1B}" presName="sibTrans" presStyleLbl="sibTrans1D1" presStyleIdx="0" presStyleCnt="5"/>
      <dgm:spPr/>
    </dgm:pt>
    <dgm:pt modelId="{72491F94-54CC-46E9-B5AE-F58ED4660236}" type="pres">
      <dgm:prSet presAssocID="{BA15652C-2507-4D00-9BAA-EF72C031A573}" presName="node" presStyleLbl="node1" presStyleIdx="1" presStyleCnt="5">
        <dgm:presLayoutVars>
          <dgm:bulletEnabled val="1"/>
        </dgm:presLayoutVars>
      </dgm:prSet>
      <dgm:spPr/>
    </dgm:pt>
    <dgm:pt modelId="{5496C403-F353-4AB5-8C35-6D07F27F541C}" type="pres">
      <dgm:prSet presAssocID="{BA15652C-2507-4D00-9BAA-EF72C031A573}" presName="spNode" presStyleCnt="0"/>
      <dgm:spPr/>
    </dgm:pt>
    <dgm:pt modelId="{ABDAC31C-30C1-4BE9-AFB5-C41C74DC1E1C}" type="pres">
      <dgm:prSet presAssocID="{F2171C43-45E7-4F76-881B-5A98CAA40274}" presName="sibTrans" presStyleLbl="sibTrans1D1" presStyleIdx="1" presStyleCnt="5"/>
      <dgm:spPr/>
    </dgm:pt>
    <dgm:pt modelId="{A1C60831-07B5-4098-BFBE-A7C9283689D6}" type="pres">
      <dgm:prSet presAssocID="{B2B17E9A-6194-4362-BC02-2E0CBA66664A}" presName="node" presStyleLbl="node1" presStyleIdx="2" presStyleCnt="5">
        <dgm:presLayoutVars>
          <dgm:bulletEnabled val="1"/>
        </dgm:presLayoutVars>
      </dgm:prSet>
      <dgm:spPr/>
    </dgm:pt>
    <dgm:pt modelId="{88E5C652-8C02-4FAD-976C-3162EA5D92A6}" type="pres">
      <dgm:prSet presAssocID="{B2B17E9A-6194-4362-BC02-2E0CBA66664A}" presName="spNode" presStyleCnt="0"/>
      <dgm:spPr/>
    </dgm:pt>
    <dgm:pt modelId="{FA1AFC8F-916A-4E39-A452-FFEB8E7A0E68}" type="pres">
      <dgm:prSet presAssocID="{E84FD3DC-CC96-4C16-87F7-8BC4F1432A70}" presName="sibTrans" presStyleLbl="sibTrans1D1" presStyleIdx="2" presStyleCnt="5"/>
      <dgm:spPr/>
    </dgm:pt>
    <dgm:pt modelId="{61DB2FC7-37E1-49DA-878E-8326C41E7680}" type="pres">
      <dgm:prSet presAssocID="{49A6B837-C679-4C16-892D-B21BB45FD0FC}" presName="node" presStyleLbl="node1" presStyleIdx="3" presStyleCnt="5">
        <dgm:presLayoutVars>
          <dgm:bulletEnabled val="1"/>
        </dgm:presLayoutVars>
      </dgm:prSet>
      <dgm:spPr/>
    </dgm:pt>
    <dgm:pt modelId="{09A0ADD6-DB23-48D2-845B-5F5560897A3C}" type="pres">
      <dgm:prSet presAssocID="{49A6B837-C679-4C16-892D-B21BB45FD0FC}" presName="spNode" presStyleCnt="0"/>
      <dgm:spPr/>
    </dgm:pt>
    <dgm:pt modelId="{EA934000-E3B6-48FD-B059-E68B6E549CCD}" type="pres">
      <dgm:prSet presAssocID="{2D3CD4FF-DD53-482D-B7A0-27475547A363}" presName="sibTrans" presStyleLbl="sibTrans1D1" presStyleIdx="3" presStyleCnt="5"/>
      <dgm:spPr/>
    </dgm:pt>
    <dgm:pt modelId="{D05422D7-696F-4F26-9D47-42DE9452E1AD}" type="pres">
      <dgm:prSet presAssocID="{DC4B9482-1A55-4144-8C74-A2730F3A68CC}" presName="node" presStyleLbl="node1" presStyleIdx="4" presStyleCnt="5">
        <dgm:presLayoutVars>
          <dgm:bulletEnabled val="1"/>
        </dgm:presLayoutVars>
      </dgm:prSet>
      <dgm:spPr/>
    </dgm:pt>
    <dgm:pt modelId="{765BEF8D-1C36-4A00-BC77-7DA1AA707FD5}" type="pres">
      <dgm:prSet presAssocID="{DC4B9482-1A55-4144-8C74-A2730F3A68CC}" presName="spNode" presStyleCnt="0"/>
      <dgm:spPr/>
    </dgm:pt>
    <dgm:pt modelId="{2F99BAEE-95F4-426A-B6BC-5019F865F9FD}" type="pres">
      <dgm:prSet presAssocID="{8F6FAAFD-BF65-4ED3-92B0-2FA38D414706}" presName="sibTrans" presStyleLbl="sibTrans1D1" presStyleIdx="4" presStyleCnt="5"/>
      <dgm:spPr/>
    </dgm:pt>
  </dgm:ptLst>
  <dgm:cxnLst>
    <dgm:cxn modelId="{1ED5A802-93AA-43EA-B8C5-749C658ED507}" srcId="{5FDEAE7C-B921-4226-8410-672B2CF0B201}" destId="{BA15652C-2507-4D00-9BAA-EF72C031A573}" srcOrd="1" destOrd="0" parTransId="{D6013886-CA80-4DD7-9471-6D48D97A2955}" sibTransId="{F2171C43-45E7-4F76-881B-5A98CAA40274}"/>
    <dgm:cxn modelId="{7703F010-78DE-44B3-B356-A3C13862B9AB}" type="presOf" srcId="{E84FD3DC-CC96-4C16-87F7-8BC4F1432A70}" destId="{FA1AFC8F-916A-4E39-A452-FFEB8E7A0E68}" srcOrd="0" destOrd="0" presId="urn:microsoft.com/office/officeart/2005/8/layout/cycle5"/>
    <dgm:cxn modelId="{DD15B325-5264-464E-8ED7-88E057116EFE}" srcId="{5FDEAE7C-B921-4226-8410-672B2CF0B201}" destId="{B2B17E9A-6194-4362-BC02-2E0CBA66664A}" srcOrd="2" destOrd="0" parTransId="{BFB3D551-A818-464A-ACD7-05841A6ABC65}" sibTransId="{E84FD3DC-CC96-4C16-87F7-8BC4F1432A70}"/>
    <dgm:cxn modelId="{64085E2B-338C-4437-8CFC-89E736DD126B}" type="presOf" srcId="{DC4B9482-1A55-4144-8C74-A2730F3A68CC}" destId="{D05422D7-696F-4F26-9D47-42DE9452E1AD}" srcOrd="0" destOrd="0" presId="urn:microsoft.com/office/officeart/2005/8/layout/cycle5"/>
    <dgm:cxn modelId="{A94C0F5E-5DE6-4CEB-A14B-B348B07C0C1D}" type="presOf" srcId="{2D3CD4FF-DD53-482D-B7A0-27475547A363}" destId="{EA934000-E3B6-48FD-B059-E68B6E549CCD}" srcOrd="0" destOrd="0" presId="urn:microsoft.com/office/officeart/2005/8/layout/cycle5"/>
    <dgm:cxn modelId="{54FD5F49-790C-4238-AB50-6BB83F32EAF8}" type="presOf" srcId="{49A6B837-C679-4C16-892D-B21BB45FD0FC}" destId="{61DB2FC7-37E1-49DA-878E-8326C41E7680}" srcOrd="0" destOrd="0" presId="urn:microsoft.com/office/officeart/2005/8/layout/cycle5"/>
    <dgm:cxn modelId="{3DC38B49-E231-4F1E-B8E8-D664002CE509}" type="presOf" srcId="{B2B17E9A-6194-4362-BC02-2E0CBA66664A}" destId="{A1C60831-07B5-4098-BFBE-A7C9283689D6}" srcOrd="0" destOrd="0" presId="urn:microsoft.com/office/officeart/2005/8/layout/cycle5"/>
    <dgm:cxn modelId="{F2033A4D-5B91-4F38-9DFF-E6125CC592BE}" srcId="{5FDEAE7C-B921-4226-8410-672B2CF0B201}" destId="{49A6B837-C679-4C16-892D-B21BB45FD0FC}" srcOrd="3" destOrd="0" parTransId="{DEBC7B71-3568-4422-912D-D7B4531EC655}" sibTransId="{2D3CD4FF-DD53-482D-B7A0-27475547A363}"/>
    <dgm:cxn modelId="{9D1C194E-B720-4837-B693-2CCECA478CA8}" type="presOf" srcId="{8DD22D35-7F10-414D-8AE9-265E977551A0}" destId="{9955F550-8A86-4FDA-9BB2-BE58E0843F40}" srcOrd="0" destOrd="0" presId="urn:microsoft.com/office/officeart/2005/8/layout/cycle5"/>
    <dgm:cxn modelId="{A7167988-7E5D-46D1-8B50-39E47257979C}" type="presOf" srcId="{8F6FAAFD-BF65-4ED3-92B0-2FA38D414706}" destId="{2F99BAEE-95F4-426A-B6BC-5019F865F9FD}" srcOrd="0" destOrd="0" presId="urn:microsoft.com/office/officeart/2005/8/layout/cycle5"/>
    <dgm:cxn modelId="{0131939F-F3FE-43F1-B212-0F59EE5F5673}" srcId="{5FDEAE7C-B921-4226-8410-672B2CF0B201}" destId="{8DD22D35-7F10-414D-8AE9-265E977551A0}" srcOrd="0" destOrd="0" parTransId="{E34EE9C7-21F7-42A3-9954-3FFEB391BB49}" sibTransId="{F59B45D4-F661-40CA-BE67-1B13991CEA1B}"/>
    <dgm:cxn modelId="{D24703B4-1005-4B25-A014-FACC0D5F6AF5}" type="presOf" srcId="{BA15652C-2507-4D00-9BAA-EF72C031A573}" destId="{72491F94-54CC-46E9-B5AE-F58ED4660236}" srcOrd="0" destOrd="0" presId="urn:microsoft.com/office/officeart/2005/8/layout/cycle5"/>
    <dgm:cxn modelId="{718F1DDD-73B8-4C5E-99A5-90C97C687614}" type="presOf" srcId="{5FDEAE7C-B921-4226-8410-672B2CF0B201}" destId="{F2222282-52BE-46A8-8968-52F82EC1B153}" srcOrd="0" destOrd="0" presId="urn:microsoft.com/office/officeart/2005/8/layout/cycle5"/>
    <dgm:cxn modelId="{054FB7E2-25E2-4B64-BD8E-AF26E889AD62}" type="presOf" srcId="{F2171C43-45E7-4F76-881B-5A98CAA40274}" destId="{ABDAC31C-30C1-4BE9-AFB5-C41C74DC1E1C}" srcOrd="0" destOrd="0" presId="urn:microsoft.com/office/officeart/2005/8/layout/cycle5"/>
    <dgm:cxn modelId="{F8EE49ED-9203-459E-B65B-C458B213BC66}" type="presOf" srcId="{F59B45D4-F661-40CA-BE67-1B13991CEA1B}" destId="{9CECCDF7-7022-4CDC-9D4B-B0EEC4D1F068}" srcOrd="0" destOrd="0" presId="urn:microsoft.com/office/officeart/2005/8/layout/cycle5"/>
    <dgm:cxn modelId="{7AD120F9-1710-46A9-BB40-DB13354043C0}" srcId="{5FDEAE7C-B921-4226-8410-672B2CF0B201}" destId="{DC4B9482-1A55-4144-8C74-A2730F3A68CC}" srcOrd="4" destOrd="0" parTransId="{B88D3675-A877-486D-8B13-A500A01D129B}" sibTransId="{8F6FAAFD-BF65-4ED3-92B0-2FA38D414706}"/>
    <dgm:cxn modelId="{D4764BEB-19CB-439C-A20C-D74527E73644}" type="presParOf" srcId="{F2222282-52BE-46A8-8968-52F82EC1B153}" destId="{9955F550-8A86-4FDA-9BB2-BE58E0843F40}" srcOrd="0" destOrd="0" presId="urn:microsoft.com/office/officeart/2005/8/layout/cycle5"/>
    <dgm:cxn modelId="{D21E92E5-2CBC-45FD-8F46-6AFD1AAD3BD9}" type="presParOf" srcId="{F2222282-52BE-46A8-8968-52F82EC1B153}" destId="{EACDDE55-844E-40C4-8252-F132BA9167D7}" srcOrd="1" destOrd="0" presId="urn:microsoft.com/office/officeart/2005/8/layout/cycle5"/>
    <dgm:cxn modelId="{6283D393-9B23-426F-AA4E-59A7E891FD7F}" type="presParOf" srcId="{F2222282-52BE-46A8-8968-52F82EC1B153}" destId="{9CECCDF7-7022-4CDC-9D4B-B0EEC4D1F068}" srcOrd="2" destOrd="0" presId="urn:microsoft.com/office/officeart/2005/8/layout/cycle5"/>
    <dgm:cxn modelId="{EBE9BF05-AA13-42FD-8EC5-B7F41E1AFD0C}" type="presParOf" srcId="{F2222282-52BE-46A8-8968-52F82EC1B153}" destId="{72491F94-54CC-46E9-B5AE-F58ED4660236}" srcOrd="3" destOrd="0" presId="urn:microsoft.com/office/officeart/2005/8/layout/cycle5"/>
    <dgm:cxn modelId="{DA8D8EBA-BCD9-47ED-BB46-B65C51F335CD}" type="presParOf" srcId="{F2222282-52BE-46A8-8968-52F82EC1B153}" destId="{5496C403-F353-4AB5-8C35-6D07F27F541C}" srcOrd="4" destOrd="0" presId="urn:microsoft.com/office/officeart/2005/8/layout/cycle5"/>
    <dgm:cxn modelId="{49EB4BA1-661C-4D43-AEC2-69FAE7C4A5E9}" type="presParOf" srcId="{F2222282-52BE-46A8-8968-52F82EC1B153}" destId="{ABDAC31C-30C1-4BE9-AFB5-C41C74DC1E1C}" srcOrd="5" destOrd="0" presId="urn:microsoft.com/office/officeart/2005/8/layout/cycle5"/>
    <dgm:cxn modelId="{9827DF56-C9EB-4915-92C7-482496BFD391}" type="presParOf" srcId="{F2222282-52BE-46A8-8968-52F82EC1B153}" destId="{A1C60831-07B5-4098-BFBE-A7C9283689D6}" srcOrd="6" destOrd="0" presId="urn:microsoft.com/office/officeart/2005/8/layout/cycle5"/>
    <dgm:cxn modelId="{0A1891D0-CCD2-48E9-B250-612908004C07}" type="presParOf" srcId="{F2222282-52BE-46A8-8968-52F82EC1B153}" destId="{88E5C652-8C02-4FAD-976C-3162EA5D92A6}" srcOrd="7" destOrd="0" presId="urn:microsoft.com/office/officeart/2005/8/layout/cycle5"/>
    <dgm:cxn modelId="{BC05F3AB-3839-4B73-B235-25630529E1D7}" type="presParOf" srcId="{F2222282-52BE-46A8-8968-52F82EC1B153}" destId="{FA1AFC8F-916A-4E39-A452-FFEB8E7A0E68}" srcOrd="8" destOrd="0" presId="urn:microsoft.com/office/officeart/2005/8/layout/cycle5"/>
    <dgm:cxn modelId="{23D90222-8F0F-4A2D-B1E1-BA33BF737FB5}" type="presParOf" srcId="{F2222282-52BE-46A8-8968-52F82EC1B153}" destId="{61DB2FC7-37E1-49DA-878E-8326C41E7680}" srcOrd="9" destOrd="0" presId="urn:microsoft.com/office/officeart/2005/8/layout/cycle5"/>
    <dgm:cxn modelId="{E7F65A9A-79BD-4BE9-9BD6-F1A5A484767E}" type="presParOf" srcId="{F2222282-52BE-46A8-8968-52F82EC1B153}" destId="{09A0ADD6-DB23-48D2-845B-5F5560897A3C}" srcOrd="10" destOrd="0" presId="urn:microsoft.com/office/officeart/2005/8/layout/cycle5"/>
    <dgm:cxn modelId="{A05254C7-AE2C-4851-9E87-DADFC7B4D6E1}" type="presParOf" srcId="{F2222282-52BE-46A8-8968-52F82EC1B153}" destId="{EA934000-E3B6-48FD-B059-E68B6E549CCD}" srcOrd="11" destOrd="0" presId="urn:microsoft.com/office/officeart/2005/8/layout/cycle5"/>
    <dgm:cxn modelId="{7034AE49-7A1C-475A-B638-36986042DAD2}" type="presParOf" srcId="{F2222282-52BE-46A8-8968-52F82EC1B153}" destId="{D05422D7-696F-4F26-9D47-42DE9452E1AD}" srcOrd="12" destOrd="0" presId="urn:microsoft.com/office/officeart/2005/8/layout/cycle5"/>
    <dgm:cxn modelId="{25E79647-F3E1-461A-BC35-9F7835AC4135}" type="presParOf" srcId="{F2222282-52BE-46A8-8968-52F82EC1B153}" destId="{765BEF8D-1C36-4A00-BC77-7DA1AA707FD5}" srcOrd="13" destOrd="0" presId="urn:microsoft.com/office/officeart/2005/8/layout/cycle5"/>
    <dgm:cxn modelId="{0AB40E45-0D98-4B84-A216-B394643A0D52}" type="presParOf" srcId="{F2222282-52BE-46A8-8968-52F82EC1B153}" destId="{2F99BAEE-95F4-426A-B6BC-5019F865F9FD}"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5F550-8A86-4FDA-9BB2-BE58E0843F40}">
      <dsp:nvSpPr>
        <dsp:cNvPr id="0" name=""/>
        <dsp:cNvSpPr/>
      </dsp:nvSpPr>
      <dsp:spPr>
        <a:xfrm>
          <a:off x="3655049" y="0"/>
          <a:ext cx="1806587" cy="11742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u-HU" sz="2300" kern="1200" dirty="0"/>
            <a:t>ÁLDOZAT</a:t>
          </a:r>
        </a:p>
      </dsp:txBody>
      <dsp:txXfrm>
        <a:off x="3712373" y="57324"/>
        <a:ext cx="1691939" cy="1059633"/>
      </dsp:txXfrm>
    </dsp:sp>
    <dsp:sp modelId="{9CECCDF7-7022-4CDC-9D4B-B0EEC4D1F068}">
      <dsp:nvSpPr>
        <dsp:cNvPr id="0" name=""/>
        <dsp:cNvSpPr/>
      </dsp:nvSpPr>
      <dsp:spPr>
        <a:xfrm>
          <a:off x="2107459" y="582203"/>
          <a:ext cx="4690762" cy="4690762"/>
        </a:xfrm>
        <a:custGeom>
          <a:avLst/>
          <a:gdLst/>
          <a:ahLst/>
          <a:cxnLst/>
          <a:rect l="0" t="0" r="0" b="0"/>
          <a:pathLst>
            <a:path>
              <a:moveTo>
                <a:pt x="3572482" y="346622"/>
              </a:moveTo>
              <a:arcTo wR="2345381" hR="2345381" stAng="18092825" swAng="111495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2491F94-54CC-46E9-B5AE-F58ED4660236}">
      <dsp:nvSpPr>
        <dsp:cNvPr id="0" name=""/>
        <dsp:cNvSpPr/>
      </dsp:nvSpPr>
      <dsp:spPr>
        <a:xfrm>
          <a:off x="5784995" y="1622911"/>
          <a:ext cx="1806587" cy="11742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u-HU" sz="2300" kern="1200" dirty="0"/>
            <a:t>RENDŐRSÉG</a:t>
          </a:r>
        </a:p>
      </dsp:txBody>
      <dsp:txXfrm>
        <a:off x="5842319" y="1680235"/>
        <a:ext cx="1691939" cy="1059633"/>
      </dsp:txXfrm>
    </dsp:sp>
    <dsp:sp modelId="{ABDAC31C-30C1-4BE9-AFB5-C41C74DC1E1C}">
      <dsp:nvSpPr>
        <dsp:cNvPr id="0" name=""/>
        <dsp:cNvSpPr/>
      </dsp:nvSpPr>
      <dsp:spPr>
        <a:xfrm>
          <a:off x="2112318" y="589433"/>
          <a:ext cx="4690762" cy="4690762"/>
        </a:xfrm>
        <a:custGeom>
          <a:avLst/>
          <a:gdLst/>
          <a:ahLst/>
          <a:cxnLst/>
          <a:rect l="0" t="0" r="0" b="0"/>
          <a:pathLst>
            <a:path>
              <a:moveTo>
                <a:pt x="4685133" y="2507778"/>
              </a:moveTo>
              <a:arcTo wR="2345381" hR="2345381" stAng="21838224" swAng="135958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1C60831-07B5-4098-BFBE-A7C9283689D6}">
      <dsp:nvSpPr>
        <dsp:cNvPr id="0" name=""/>
        <dsp:cNvSpPr/>
      </dsp:nvSpPr>
      <dsp:spPr>
        <a:xfrm>
          <a:off x="4932986" y="4245127"/>
          <a:ext cx="1806587" cy="11742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u-HU" sz="2300" kern="1200" dirty="0"/>
            <a:t>ORFK</a:t>
          </a:r>
        </a:p>
      </dsp:txBody>
      <dsp:txXfrm>
        <a:off x="4990310" y="4302451"/>
        <a:ext cx="1691939" cy="1059633"/>
      </dsp:txXfrm>
    </dsp:sp>
    <dsp:sp modelId="{FA1AFC8F-916A-4E39-A452-FFEB8E7A0E68}">
      <dsp:nvSpPr>
        <dsp:cNvPr id="0" name=""/>
        <dsp:cNvSpPr/>
      </dsp:nvSpPr>
      <dsp:spPr>
        <a:xfrm>
          <a:off x="2112318" y="589433"/>
          <a:ext cx="4690762" cy="4690762"/>
        </a:xfrm>
        <a:custGeom>
          <a:avLst/>
          <a:gdLst/>
          <a:ahLst/>
          <a:cxnLst/>
          <a:rect l="0" t="0" r="0" b="0"/>
          <a:pathLst>
            <a:path>
              <a:moveTo>
                <a:pt x="2633141" y="4673042"/>
              </a:moveTo>
              <a:arcTo wR="2345381" hR="2345381" stAng="4977150" swAng="84570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1DB2FC7-37E1-49DA-878E-8326C41E7680}">
      <dsp:nvSpPr>
        <dsp:cNvPr id="0" name=""/>
        <dsp:cNvSpPr/>
      </dsp:nvSpPr>
      <dsp:spPr>
        <a:xfrm>
          <a:off x="2175825" y="4245127"/>
          <a:ext cx="1806587" cy="11742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u-HU" sz="2300" kern="1200" dirty="0"/>
            <a:t>IM</a:t>
          </a:r>
        </a:p>
      </dsp:txBody>
      <dsp:txXfrm>
        <a:off x="2233149" y="4302451"/>
        <a:ext cx="1691939" cy="1059633"/>
      </dsp:txXfrm>
    </dsp:sp>
    <dsp:sp modelId="{EA934000-E3B6-48FD-B059-E68B6E549CCD}">
      <dsp:nvSpPr>
        <dsp:cNvPr id="0" name=""/>
        <dsp:cNvSpPr/>
      </dsp:nvSpPr>
      <dsp:spPr>
        <a:xfrm>
          <a:off x="2112318" y="589433"/>
          <a:ext cx="4690762" cy="4690762"/>
        </a:xfrm>
        <a:custGeom>
          <a:avLst/>
          <a:gdLst/>
          <a:ahLst/>
          <a:cxnLst/>
          <a:rect l="0" t="0" r="0" b="0"/>
          <a:pathLst>
            <a:path>
              <a:moveTo>
                <a:pt x="248800" y="3396647"/>
              </a:moveTo>
              <a:arcTo wR="2345381" hR="2345381" stAng="9202195" swAng="135958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05422D7-696F-4F26-9D47-42DE9452E1AD}">
      <dsp:nvSpPr>
        <dsp:cNvPr id="0" name=""/>
        <dsp:cNvSpPr/>
      </dsp:nvSpPr>
      <dsp:spPr>
        <a:xfrm>
          <a:off x="1323815" y="1622911"/>
          <a:ext cx="1806587" cy="11742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hu-HU" sz="2300" kern="1200" dirty="0"/>
            <a:t>ÁSK</a:t>
          </a:r>
        </a:p>
      </dsp:txBody>
      <dsp:txXfrm>
        <a:off x="1381139" y="1680235"/>
        <a:ext cx="1691939" cy="1059633"/>
      </dsp:txXfrm>
    </dsp:sp>
    <dsp:sp modelId="{2F99BAEE-95F4-426A-B6BC-5019F865F9FD}">
      <dsp:nvSpPr>
        <dsp:cNvPr id="0" name=""/>
        <dsp:cNvSpPr/>
      </dsp:nvSpPr>
      <dsp:spPr>
        <a:xfrm>
          <a:off x="2116538" y="583157"/>
          <a:ext cx="4690762" cy="4690762"/>
        </a:xfrm>
        <a:custGeom>
          <a:avLst/>
          <a:gdLst/>
          <a:ahLst/>
          <a:cxnLst/>
          <a:rect l="0" t="0" r="0" b="0"/>
          <a:pathLst>
            <a:path>
              <a:moveTo>
                <a:pt x="573110" y="809194"/>
              </a:moveTo>
              <a:arcTo wR="2345381" hR="2345381" stAng="13255104" swAng="131204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br>
              <a:rPr lang="hu-HU" dirty="0"/>
            </a:br>
            <a:endParaRPr dirty="0"/>
          </a:p>
        </p:txBody>
      </p:sp>
      <p:sp>
        <p:nvSpPr>
          <p:cNvPr id="3" name="Subtitle 2"/>
          <p:cNvSpPr>
            <a:spLocks noGrp="1"/>
          </p:cNvSpPr>
          <p:nvPr>
            <p:ph type="subTitle" idx="1"/>
          </p:nvPr>
        </p:nvSpPr>
        <p:spPr/>
        <p:txBody>
          <a:bodyPr>
            <a:normAutofit fontScale="85000" lnSpcReduction="20000"/>
          </a:bodyPr>
          <a:lstStyle/>
          <a:p>
            <a:r>
              <a:rPr lang="hu-HU" dirty="0"/>
              <a:t>Áldozatsegítés: elméleti és </a:t>
            </a:r>
            <a:r>
              <a:rPr lang="hu-HU"/>
              <a:t>gyakorlati megközelítés</a:t>
            </a:r>
            <a:br>
              <a:rPr lang="hu-HU" dirty="0"/>
            </a:br>
            <a:r>
              <a:rPr lang="hu-HU" dirty="0"/>
              <a:t>                                   </a:t>
            </a:r>
            <a:r>
              <a:rPr lang="hu-HU" sz="2000" b="1" dirty="0"/>
              <a:t>Dr. Illy Gabriella koordinátor</a:t>
            </a:r>
          </a:p>
          <a:p>
            <a:pPr algn="r"/>
            <a:r>
              <a:rPr lang="hu-HU" sz="2000" b="1" dirty="0"/>
              <a:t>Veszprémi ÁSK</a:t>
            </a:r>
          </a:p>
          <a:p>
            <a:pPr algn="r"/>
            <a:r>
              <a:rPr lang="hu-HU" sz="2000" b="1" dirty="0"/>
              <a:t>2026. május 9.</a:t>
            </a:r>
            <a:endParaRPr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Összegzés</a:t>
            </a:r>
            <a:endParaRPr dirty="0"/>
          </a:p>
        </p:txBody>
      </p:sp>
      <p:sp>
        <p:nvSpPr>
          <p:cNvPr id="3" name="Content Placeholder 2"/>
          <p:cNvSpPr>
            <a:spLocks noGrp="1"/>
          </p:cNvSpPr>
          <p:nvPr>
            <p:ph idx="1"/>
          </p:nvPr>
        </p:nvSpPr>
        <p:spPr/>
        <p:txBody>
          <a:bodyPr/>
          <a:lstStyle/>
          <a:p>
            <a:pPr marL="0" indent="0" algn="just">
              <a:buNone/>
            </a:pPr>
            <a:r>
              <a:rPr lang="hu-HU" dirty="0"/>
              <a:t>„</a:t>
            </a:r>
            <a:r>
              <a:rPr lang="hu-HU" sz="2800" dirty="0"/>
              <a:t>Keressük a magasabb értelmet, találjunk rá a küldetésünkre, életünk váljék szolgáló </a:t>
            </a:r>
            <a:r>
              <a:rPr lang="hu-HU" sz="2800" dirty="0" err="1"/>
              <a:t>öntranszcendáló</a:t>
            </a:r>
            <a:r>
              <a:rPr lang="hu-HU" sz="2800" dirty="0"/>
              <a:t> életté, teremtsünk a szenvedésből is értéket, vállaljuk a felelősséget, megküzdést, de tanuljuk meg a belenyugvást is; maradjunk méltó embervoltunkhoz és legyünk szeretetet adni tudó emberi lények”. </a:t>
            </a:r>
          </a:p>
          <a:p>
            <a:pPr marL="0" indent="0">
              <a:buNone/>
            </a:pPr>
            <a:r>
              <a:rPr lang="hu-HU" sz="2800" dirty="0" err="1"/>
              <a:t>Bagdy</a:t>
            </a:r>
            <a:r>
              <a:rPr lang="hu-HU" sz="2800" dirty="0"/>
              <a:t> Emőke</a:t>
            </a:r>
            <a:endParaRPr sz="2800" dirty="0"/>
          </a:p>
        </p:txBody>
      </p:sp>
      <p:pic>
        <p:nvPicPr>
          <p:cNvPr id="4" name="ÁSZ_szolgálatatáso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425" y="98425"/>
            <a:ext cx="9144000" cy="5143500"/>
          </a:xfrm>
          <a:prstGeom prst="rect">
            <a:avLst/>
          </a:prstGeom>
        </p:spPr>
      </p:pic>
    </p:spTree>
    <p:extLst>
      <p:ext uri="{BB962C8B-B14F-4D97-AF65-F5344CB8AC3E}">
        <p14:creationId xmlns:p14="http://schemas.microsoft.com/office/powerpoint/2010/main" val="42337840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a:t>Pszichológiai és társadalmi következmények</a:t>
            </a:r>
          </a:p>
        </p:txBody>
      </p:sp>
      <p:sp>
        <p:nvSpPr>
          <p:cNvPr id="3" name="Tartalom helye 2"/>
          <p:cNvSpPr>
            <a:spLocks noGrp="1"/>
          </p:cNvSpPr>
          <p:nvPr>
            <p:ph idx="1"/>
          </p:nvPr>
        </p:nvSpPr>
        <p:spPr/>
        <p:txBody>
          <a:bodyPr>
            <a:normAutofit/>
          </a:bodyPr>
          <a:lstStyle/>
          <a:p>
            <a:pPr marL="0" indent="0">
              <a:buNone/>
            </a:pPr>
            <a:endParaRPr lang="hu-HU" dirty="0"/>
          </a:p>
          <a:p>
            <a:pPr marL="0" indent="0">
              <a:buNone/>
            </a:pPr>
            <a:r>
              <a:rPr lang="hu-HU" dirty="0"/>
              <a:t>• Az áldozattá válás súlyos következményekkel járhat: érzelmi, mentális, szociális sérülés, elszigetelődés,szorongás, pszichés zavarok, bizalmatlanság</a:t>
            </a:r>
          </a:p>
          <a:p>
            <a:r>
              <a:rPr lang="hu-HU" dirty="0"/>
              <a:t>A büntetőjogban megjelennek az áldozatok jogai Btk. (2012. évi </a:t>
            </a:r>
            <a:r>
              <a:rPr lang="hu-HU" dirty="0" err="1"/>
              <a:t>C.tv</a:t>
            </a:r>
            <a:r>
              <a:rPr lang="hu-HU" dirty="0"/>
              <a:t>.), </a:t>
            </a:r>
            <a:r>
              <a:rPr lang="hu-HU" dirty="0" err="1"/>
              <a:t>Ást</a:t>
            </a:r>
            <a:r>
              <a:rPr lang="hu-HU" dirty="0"/>
              <a:t>. (2005. évi CXXXV. tv.)</a:t>
            </a:r>
          </a:p>
          <a:p>
            <a:pPr marL="0" indent="0">
              <a:buNone/>
            </a:pPr>
            <a:endParaRPr lang="hu-HU" dirty="0"/>
          </a:p>
        </p:txBody>
      </p:sp>
    </p:spTree>
    <p:extLst>
      <p:ext uri="{BB962C8B-B14F-4D97-AF65-F5344CB8AC3E}">
        <p14:creationId xmlns:p14="http://schemas.microsoft.com/office/powerpoint/2010/main" val="2060061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Az áldozat </a:t>
            </a:r>
          </a:p>
        </p:txBody>
      </p:sp>
      <p:pic>
        <p:nvPicPr>
          <p:cNvPr id="4" name="Tartalom helye 3">
            <a:extLst>
              <a:ext uri="{FF2B5EF4-FFF2-40B4-BE49-F238E27FC236}">
                <a16:creationId xmlns:a16="http://schemas.microsoft.com/office/drawing/2014/main" id="{43FCCF34-ECCD-4548-A85A-F0C6C24439A9}"/>
              </a:ext>
            </a:extLst>
          </p:cNvPr>
          <p:cNvPicPr>
            <a:picLocks noGrp="1" noChangeAspect="1"/>
          </p:cNvPicPr>
          <p:nvPr>
            <p:ph idx="1"/>
          </p:nvPr>
        </p:nvPicPr>
        <p:blipFill>
          <a:blip r:embed="rId2"/>
          <a:stretch>
            <a:fillRect/>
          </a:stretch>
        </p:blipFill>
        <p:spPr>
          <a:xfrm>
            <a:off x="2491047" y="1867943"/>
            <a:ext cx="4161905" cy="3990476"/>
          </a:xfrm>
          <a:prstGeom prst="rect">
            <a:avLst/>
          </a:prstGeom>
        </p:spPr>
      </p:pic>
    </p:spTree>
    <p:extLst>
      <p:ext uri="{BB962C8B-B14F-4D97-AF65-F5344CB8AC3E}">
        <p14:creationId xmlns:p14="http://schemas.microsoft.com/office/powerpoint/2010/main" val="2004412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a:t>
            </a:r>
          </a:p>
        </p:txBody>
      </p:sp>
      <p:sp>
        <p:nvSpPr>
          <p:cNvPr id="3" name="Tartalom helye 2"/>
          <p:cNvSpPr>
            <a:spLocks noGrp="1"/>
          </p:cNvSpPr>
          <p:nvPr>
            <p:ph idx="1"/>
          </p:nvPr>
        </p:nvSpPr>
        <p:spPr/>
        <p:txBody>
          <a:bodyPr>
            <a:normAutofit/>
          </a:bodyPr>
          <a:lstStyle/>
          <a:p>
            <a:r>
              <a:rPr lang="hu-HU" b="1" dirty="0"/>
              <a:t>Természetes személy </a:t>
            </a:r>
          </a:p>
          <a:p>
            <a:r>
              <a:rPr lang="hu-HU" dirty="0"/>
              <a:t>Jogi személy - kivételesen (</a:t>
            </a:r>
            <a:r>
              <a:rPr lang="hu-HU" dirty="0" err="1"/>
              <a:t>Inf</a:t>
            </a:r>
            <a:r>
              <a:rPr lang="hu-HU" dirty="0"/>
              <a:t>. rendszer felhasználásával elkövetett csalás, készpénz-helyettesítő fizetési eszköz hamisítása, vagy ezzel történő visszaélés következtében kárt szenvedett).</a:t>
            </a:r>
          </a:p>
        </p:txBody>
      </p:sp>
    </p:spTree>
    <p:extLst>
      <p:ext uri="{BB962C8B-B14F-4D97-AF65-F5344CB8AC3E}">
        <p14:creationId xmlns:p14="http://schemas.microsoft.com/office/powerpoint/2010/main" val="179334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a:t>
            </a:r>
          </a:p>
        </p:txBody>
      </p:sp>
      <p:sp>
        <p:nvSpPr>
          <p:cNvPr id="3" name="Tartalom helye 2"/>
          <p:cNvSpPr>
            <a:spLocks noGrp="1"/>
          </p:cNvSpPr>
          <p:nvPr>
            <p:ph idx="1"/>
          </p:nvPr>
        </p:nvSpPr>
        <p:spPr/>
        <p:txBody>
          <a:bodyPr>
            <a:normAutofit/>
          </a:bodyPr>
          <a:lstStyle/>
          <a:p>
            <a:r>
              <a:rPr lang="hu-HU" dirty="0"/>
              <a:t>Magyar állampolgár,</a:t>
            </a:r>
          </a:p>
          <a:p>
            <a:r>
              <a:rPr lang="hu-HU" dirty="0"/>
              <a:t> EU tagállamának polgára,</a:t>
            </a:r>
          </a:p>
          <a:p>
            <a:r>
              <a:rPr lang="hu-HU" dirty="0"/>
              <a:t>EU-n kívüli államnak az EU-ban jogszerűen tartózkodó polgára,</a:t>
            </a:r>
          </a:p>
          <a:p>
            <a:endParaRPr lang="hu-HU" dirty="0"/>
          </a:p>
        </p:txBody>
      </p:sp>
    </p:spTree>
    <p:extLst>
      <p:ext uri="{BB962C8B-B14F-4D97-AF65-F5344CB8AC3E}">
        <p14:creationId xmlns:p14="http://schemas.microsoft.com/office/powerpoint/2010/main" val="3727130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a:t>Az áldozatsegítés rendszere</a:t>
            </a:r>
            <a:br>
              <a:rPr lang="hu-HU" dirty="0"/>
            </a:br>
            <a:r>
              <a:rPr lang="hu-HU" b="1" dirty="0"/>
              <a:t>Igazságügyi Miniszter</a:t>
            </a:r>
          </a:p>
        </p:txBody>
      </p:sp>
      <p:sp>
        <p:nvSpPr>
          <p:cNvPr id="3" name="Tartalom helye 2"/>
          <p:cNvSpPr>
            <a:spLocks noGrp="1"/>
          </p:cNvSpPr>
          <p:nvPr>
            <p:ph idx="1"/>
          </p:nvPr>
        </p:nvSpPr>
        <p:spPr/>
        <p:txBody>
          <a:bodyPr/>
          <a:lstStyle/>
          <a:p>
            <a:endParaRPr lang="hu-HU" dirty="0"/>
          </a:p>
          <a:p>
            <a:r>
              <a:rPr lang="hu-HU" dirty="0"/>
              <a:t>Figyelemmel kíséri az áldozati jogok érvényesülését, tájékoztatást kér az áldozatokkal kapcsolatba kerülő hatóságoktól, intézményektől, szervezetektől, évente összefoglaló elemzést készít.</a:t>
            </a:r>
          </a:p>
        </p:txBody>
      </p:sp>
    </p:spTree>
    <p:extLst>
      <p:ext uri="{BB962C8B-B14F-4D97-AF65-F5344CB8AC3E}">
        <p14:creationId xmlns:p14="http://schemas.microsoft.com/office/powerpoint/2010/main" val="3928682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Az áldozatsegítés rendszere</a:t>
            </a:r>
          </a:p>
        </p:txBody>
      </p:sp>
      <p:sp>
        <p:nvSpPr>
          <p:cNvPr id="3" name="Tartalom helye 2"/>
          <p:cNvSpPr>
            <a:spLocks noGrp="1"/>
          </p:cNvSpPr>
          <p:nvPr>
            <p:ph idx="1"/>
          </p:nvPr>
        </p:nvSpPr>
        <p:spPr/>
        <p:txBody>
          <a:bodyPr>
            <a:normAutofit/>
          </a:bodyPr>
          <a:lstStyle/>
          <a:p>
            <a:r>
              <a:rPr lang="hu-HU" sz="2600" dirty="0"/>
              <a:t>Fővárosi, vármegyei kormányhivatalok igazságügyi szolgáltatásokkal kapcsolatos feladatait illetően szakmai irányító – hatósági feladatok</a:t>
            </a:r>
          </a:p>
          <a:p>
            <a:r>
              <a:rPr lang="hu-HU" sz="2600" dirty="0"/>
              <a:t>Működteti az Áldozatsegítő Vonalat: 06 80 225 </a:t>
            </a:r>
            <a:r>
              <a:rPr lang="hu-HU" sz="2600" dirty="0" err="1"/>
              <a:t>225</a:t>
            </a:r>
            <a:r>
              <a:rPr lang="hu-HU" sz="2600" dirty="0"/>
              <a:t>; európai segélyhívó hálózathoz csatlakozva: </a:t>
            </a:r>
            <a:r>
              <a:rPr lang="hu-HU" sz="2600" b="1" dirty="0"/>
              <a:t>116-006</a:t>
            </a:r>
            <a:r>
              <a:rPr lang="hu-HU" sz="2600" dirty="0"/>
              <a:t> éjjel-nappal hívható ingyenes szám</a:t>
            </a:r>
          </a:p>
          <a:p>
            <a:r>
              <a:rPr lang="hu-HU" sz="2600" dirty="0"/>
              <a:t>az érdekérvényesítés elősegítése szolgáltatás igénybevételének lehetőségét biztosítja az </a:t>
            </a:r>
            <a:r>
              <a:rPr lang="hu-HU" sz="2600" b="1" dirty="0"/>
              <a:t>Áldozatsegítő Központokban és Pontokon</a:t>
            </a:r>
            <a:r>
              <a:rPr lang="hu-HU" sz="2600" dirty="0"/>
              <a:t>.</a:t>
            </a:r>
          </a:p>
          <a:p>
            <a:endParaRPr lang="hu-HU" dirty="0"/>
          </a:p>
          <a:p>
            <a:endParaRPr lang="hu-HU" dirty="0"/>
          </a:p>
          <a:p>
            <a:endParaRPr lang="hu-HU" dirty="0"/>
          </a:p>
        </p:txBody>
      </p:sp>
    </p:spTree>
    <p:extLst>
      <p:ext uri="{BB962C8B-B14F-4D97-AF65-F5344CB8AC3E}">
        <p14:creationId xmlns:p14="http://schemas.microsoft.com/office/powerpoint/2010/main" val="2006011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Áldozatsegítő Központok és Pontok</a:t>
            </a:r>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4020" y="1600200"/>
            <a:ext cx="6655960" cy="4525963"/>
          </a:xfr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0908"/>
            <a:ext cx="9144000" cy="6236184"/>
          </a:xfrm>
          <a:prstGeom prst="rect">
            <a:avLst/>
          </a:prstGeom>
        </p:spPr>
      </p:pic>
    </p:spTree>
    <p:extLst>
      <p:ext uri="{BB962C8B-B14F-4D97-AF65-F5344CB8AC3E}">
        <p14:creationId xmlns:p14="http://schemas.microsoft.com/office/powerpoint/2010/main" val="3031477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Áldozatsegítő Központok és Pontok</a:t>
            </a:r>
          </a:p>
        </p:txBody>
      </p:sp>
      <p:sp>
        <p:nvSpPr>
          <p:cNvPr id="3" name="Tartalom helye 2"/>
          <p:cNvSpPr>
            <a:spLocks noGrp="1"/>
          </p:cNvSpPr>
          <p:nvPr>
            <p:ph idx="1"/>
          </p:nvPr>
        </p:nvSpPr>
        <p:spPr/>
        <p:txBody>
          <a:bodyPr>
            <a:normAutofit fontScale="85000" lnSpcReduction="10000"/>
          </a:bodyPr>
          <a:lstStyle/>
          <a:p>
            <a:r>
              <a:rPr lang="hu-HU" dirty="0"/>
              <a:t>Nem hatóság! Szolgáltató jellegű rendszer</a:t>
            </a:r>
          </a:p>
          <a:p>
            <a:r>
              <a:rPr lang="hu-HU" dirty="0"/>
              <a:t>Nincs áldozathibáztatás, hangsúly az egyénre szabott segítségen van</a:t>
            </a:r>
          </a:p>
          <a:p>
            <a:r>
              <a:rPr lang="hu-HU" dirty="0"/>
              <a:t>Régiónként, vármegyénként is más-más bűncselekmények lehetnek hangsúlyosak, egyedi megoldásokra van szükség. </a:t>
            </a:r>
          </a:p>
          <a:p>
            <a:r>
              <a:rPr lang="hu-HU" dirty="0"/>
              <a:t>Rugalmasság, kreativitás</a:t>
            </a:r>
          </a:p>
          <a:p>
            <a:r>
              <a:rPr lang="hu-HU" dirty="0"/>
              <a:t>Nincs bizonyítási eljárás, </a:t>
            </a:r>
            <a:r>
              <a:rPr lang="hu-HU" b="1" dirty="0"/>
              <a:t>feljelentés sem szükséges </a:t>
            </a:r>
          </a:p>
          <a:p>
            <a:r>
              <a:rPr lang="hu-HU" dirty="0"/>
              <a:t>Nyugodt, barátságos környezet + patrónus szoba</a:t>
            </a:r>
          </a:p>
          <a:p>
            <a:r>
              <a:rPr lang="hu-HU" dirty="0"/>
              <a:t>Törekvés az egyablakos áldozatsegítés elérésére</a:t>
            </a:r>
          </a:p>
        </p:txBody>
      </p:sp>
    </p:spTree>
    <p:extLst>
      <p:ext uri="{BB962C8B-B14F-4D97-AF65-F5344CB8AC3E}">
        <p14:creationId xmlns:p14="http://schemas.microsoft.com/office/powerpoint/2010/main" val="3169720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0169" y="1107000"/>
            <a:ext cx="3489983" cy="2322000"/>
          </a:xfrm>
        </p:spPr>
      </p:pic>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6098" y="1107000"/>
            <a:ext cx="3489982" cy="2322000"/>
          </a:xfrm>
          <a:prstGeom prst="rect">
            <a:avLst/>
          </a:prstGeom>
        </p:spPr>
      </p:pic>
      <p:pic>
        <p:nvPicPr>
          <p:cNvPr id="8" name="Kép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6098" y="3503355"/>
            <a:ext cx="3489982" cy="2322000"/>
          </a:xfrm>
          <a:prstGeom prst="rect">
            <a:avLst/>
          </a:prstGeom>
        </p:spPr>
      </p:pic>
      <p:pic>
        <p:nvPicPr>
          <p:cNvPr id="9" name="Kép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0170" y="3503355"/>
            <a:ext cx="3489981" cy="2322000"/>
          </a:xfrm>
          <a:prstGeom prst="rect">
            <a:avLst/>
          </a:prstGeom>
        </p:spPr>
      </p:pic>
    </p:spTree>
    <p:extLst>
      <p:ext uri="{BB962C8B-B14F-4D97-AF65-F5344CB8AC3E}">
        <p14:creationId xmlns:p14="http://schemas.microsoft.com/office/powerpoint/2010/main" val="1727827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idx="1"/>
          </p:nvPr>
        </p:nvSpPr>
        <p:spPr/>
        <p:txBody>
          <a:bodyPr/>
          <a:lstStyle/>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51376" y="1626011"/>
            <a:ext cx="6245716" cy="3513215"/>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6594" y="303535"/>
            <a:ext cx="4627880" cy="3079083"/>
          </a:xfrm>
          <a:prstGeom prst="rect">
            <a:avLst/>
          </a:prstGeom>
        </p:spPr>
      </p:pic>
      <p:pic>
        <p:nvPicPr>
          <p:cNvPr id="6" name="Kép 5">
            <a:extLst>
              <a:ext uri="{FF2B5EF4-FFF2-40B4-BE49-F238E27FC236}">
                <a16:creationId xmlns:a16="http://schemas.microsoft.com/office/drawing/2014/main" id="{82F61CF8-4DCB-4474-86C7-F1BFB7E59BA3}"/>
              </a:ext>
            </a:extLst>
          </p:cNvPr>
          <p:cNvPicPr>
            <a:picLocks noChangeAspect="1"/>
          </p:cNvPicPr>
          <p:nvPr/>
        </p:nvPicPr>
        <p:blipFill>
          <a:blip r:embed="rId4"/>
          <a:stretch>
            <a:fillRect/>
          </a:stretch>
        </p:blipFill>
        <p:spPr>
          <a:xfrm>
            <a:off x="4116594" y="3382618"/>
            <a:ext cx="4627880" cy="3082780"/>
          </a:xfrm>
          <a:prstGeom prst="rect">
            <a:avLst/>
          </a:prstGeom>
        </p:spPr>
      </p:pic>
    </p:spTree>
    <p:extLst>
      <p:ext uri="{BB962C8B-B14F-4D97-AF65-F5344CB8AC3E}">
        <p14:creationId xmlns:p14="http://schemas.microsoft.com/office/powerpoint/2010/main" val="3863838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Áldozatsegítő munkatársak képzése</a:t>
            </a:r>
          </a:p>
        </p:txBody>
      </p:sp>
      <p:sp>
        <p:nvSpPr>
          <p:cNvPr id="3" name="Tartalom helye 2"/>
          <p:cNvSpPr>
            <a:spLocks noGrp="1"/>
          </p:cNvSpPr>
          <p:nvPr>
            <p:ph idx="1"/>
          </p:nvPr>
        </p:nvSpPr>
        <p:spPr/>
        <p:txBody>
          <a:bodyPr>
            <a:normAutofit lnSpcReduction="10000"/>
          </a:bodyPr>
          <a:lstStyle/>
          <a:p>
            <a:r>
              <a:rPr lang="hu-HU" sz="2400" dirty="0"/>
              <a:t>Vizsgakötelezettséggel járó online és jelenléti képzések már a munkába lépéstől kezdve, majd folyamatosan.</a:t>
            </a:r>
          </a:p>
          <a:p>
            <a:r>
              <a:rPr lang="hu-HU" sz="2400" dirty="0"/>
              <a:t>Koordinátori értekezletek az IM-ben </a:t>
            </a:r>
          </a:p>
          <a:p>
            <a:r>
              <a:rPr lang="hu-HU" sz="2400" dirty="0"/>
              <a:t>Koordinátori esetmegbeszélések- </a:t>
            </a:r>
            <a:r>
              <a:rPr lang="hu-HU" sz="2400" dirty="0" err="1"/>
              <a:t>jógyakorlatok</a:t>
            </a:r>
            <a:r>
              <a:rPr lang="hu-HU" sz="2400" dirty="0"/>
              <a:t> megosztása, a koordinátorok különböző szakterületről érkeztek.</a:t>
            </a:r>
          </a:p>
          <a:p>
            <a:r>
              <a:rPr lang="hu-HU" sz="2400" dirty="0"/>
              <a:t>Miskolci Egyetem – áldozatsegítő szakügyintéző, és áldozatsegítő szakjogászi képzések</a:t>
            </a:r>
          </a:p>
          <a:p>
            <a:r>
              <a:rPr lang="hu-HU" sz="2400" dirty="0"/>
              <a:t>Konferenciák – jogi segítségnyújtási, áldozatsegítési konferencia </a:t>
            </a:r>
          </a:p>
          <a:p>
            <a:r>
              <a:rPr lang="hu-HU" sz="2400" dirty="0"/>
              <a:t>Együttműködés több felsőoktatási intézménnyel (népszerűsítés, tananyagba illesztés, esetleg kutatómunka).</a:t>
            </a:r>
          </a:p>
          <a:p>
            <a:r>
              <a:rPr lang="hu-HU" sz="2400" dirty="0"/>
              <a:t>Protokollok </a:t>
            </a:r>
          </a:p>
          <a:p>
            <a:endParaRPr lang="hu-HU" dirty="0"/>
          </a:p>
        </p:txBody>
      </p:sp>
    </p:spTree>
    <p:extLst>
      <p:ext uri="{BB962C8B-B14F-4D97-AF65-F5344CB8AC3E}">
        <p14:creationId xmlns:p14="http://schemas.microsoft.com/office/powerpoint/2010/main" val="237404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Áldozatok elérése</a:t>
            </a:r>
          </a:p>
        </p:txBody>
      </p:sp>
      <p:sp>
        <p:nvSpPr>
          <p:cNvPr id="3" name="Tartalom helye 2"/>
          <p:cNvSpPr>
            <a:spLocks noGrp="1"/>
          </p:cNvSpPr>
          <p:nvPr>
            <p:ph idx="1"/>
          </p:nvPr>
        </p:nvSpPr>
        <p:spPr/>
        <p:txBody>
          <a:bodyPr/>
          <a:lstStyle/>
          <a:p>
            <a:r>
              <a:rPr lang="hu-HU" dirty="0"/>
              <a:t>2021-től </a:t>
            </a:r>
            <a:r>
              <a:rPr lang="hu-HU" dirty="0" err="1"/>
              <a:t>opt-out</a:t>
            </a:r>
            <a:r>
              <a:rPr lang="hu-HU" dirty="0"/>
              <a:t> elérés</a:t>
            </a:r>
          </a:p>
        </p:txBody>
      </p:sp>
      <p:graphicFrame>
        <p:nvGraphicFramePr>
          <p:cNvPr id="4" name="Tartalom helye 3"/>
          <p:cNvGraphicFramePr>
            <a:graphicFrameLocks/>
          </p:cNvGraphicFramePr>
          <p:nvPr>
            <p:extLst>
              <p:ext uri="{D42A27DB-BD31-4B8C-83A1-F6EECF244321}">
                <p14:modId xmlns:p14="http://schemas.microsoft.com/office/powerpoint/2010/main" val="3828933831"/>
              </p:ext>
            </p:extLst>
          </p:nvPr>
        </p:nvGraphicFramePr>
        <p:xfrm>
          <a:off x="13654" y="1417638"/>
          <a:ext cx="8915399" cy="5499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3295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Opt-out</a:t>
            </a:r>
            <a:r>
              <a:rPr lang="hu-HU" dirty="0"/>
              <a:t> ügyek</a:t>
            </a:r>
          </a:p>
        </p:txBody>
      </p:sp>
      <p:sp>
        <p:nvSpPr>
          <p:cNvPr id="3" name="Tartalom helye 2"/>
          <p:cNvSpPr>
            <a:spLocks noGrp="1"/>
          </p:cNvSpPr>
          <p:nvPr>
            <p:ph idx="1"/>
          </p:nvPr>
        </p:nvSpPr>
        <p:spPr/>
        <p:txBody>
          <a:bodyPr>
            <a:normAutofit fontScale="55000" lnSpcReduction="20000"/>
          </a:bodyPr>
          <a:lstStyle/>
          <a:p>
            <a:r>
              <a:rPr lang="fr-FR" dirty="0"/>
              <a:t>B</a:t>
            </a:r>
            <a:r>
              <a:rPr lang="hu-HU" dirty="0" err="1"/>
              <a:t>tk</a:t>
            </a:r>
            <a:r>
              <a:rPr lang="fr-FR" dirty="0"/>
              <a:t>. 459 §. (1)bekezdés 26. </a:t>
            </a:r>
            <a:r>
              <a:rPr lang="hu-HU" dirty="0"/>
              <a:t>- személy elleni erőszakos bűncselekmények</a:t>
            </a:r>
          </a:p>
          <a:p>
            <a:r>
              <a:rPr lang="hu-HU" dirty="0"/>
              <a:t>Megrontás</a:t>
            </a:r>
          </a:p>
          <a:p>
            <a:r>
              <a:rPr lang="hu-HU" dirty="0"/>
              <a:t>Szexuális visszaélés</a:t>
            </a:r>
          </a:p>
          <a:p>
            <a:r>
              <a:rPr lang="hu-HU" dirty="0"/>
              <a:t>Kerítés</a:t>
            </a:r>
          </a:p>
          <a:p>
            <a:r>
              <a:rPr lang="hu-HU" dirty="0"/>
              <a:t>Üzletszerű kéjelgés elősegítése</a:t>
            </a:r>
          </a:p>
          <a:p>
            <a:r>
              <a:rPr lang="hu-HU" dirty="0"/>
              <a:t>Gyermekprostitúció kihasználása</a:t>
            </a:r>
          </a:p>
          <a:p>
            <a:r>
              <a:rPr lang="hu-HU" dirty="0"/>
              <a:t>Zaklatás</a:t>
            </a:r>
          </a:p>
          <a:p>
            <a:r>
              <a:rPr lang="hu-HU" dirty="0"/>
              <a:t>Kifosztás</a:t>
            </a:r>
          </a:p>
          <a:p>
            <a:r>
              <a:rPr lang="hu-HU" dirty="0"/>
              <a:t>Szabálysértési értékre elkövetett lopás</a:t>
            </a:r>
          </a:p>
          <a:p>
            <a:r>
              <a:rPr lang="hu-HU" dirty="0"/>
              <a:t>Kisebb értékre elkövetett lopás</a:t>
            </a:r>
          </a:p>
          <a:p>
            <a:pPr marL="0" indent="0">
              <a:buNone/>
            </a:pPr>
            <a:endParaRPr lang="hu-HU" dirty="0"/>
          </a:p>
          <a:p>
            <a:pPr marL="0" indent="0" algn="just">
              <a:buNone/>
            </a:pPr>
            <a:r>
              <a:rPr lang="hu-HU" dirty="0"/>
              <a:t>Amennyiben a sértett a feljelentés megtételekor vagy első </a:t>
            </a:r>
            <a:r>
              <a:rPr lang="hu-HU" dirty="0" err="1"/>
              <a:t>tanúkénti</a:t>
            </a:r>
            <a:r>
              <a:rPr lang="hu-HU" dirty="0"/>
              <a:t> meghallgatásakor NEM ELLENZI adatai továbbítását, úgy közvetlen kapcsolatfelvétel történik az áldozat és az áldozatsegítő központ között.</a:t>
            </a:r>
          </a:p>
          <a:p>
            <a:pPr marL="0" indent="0" algn="just">
              <a:buNone/>
            </a:pPr>
            <a:r>
              <a:rPr lang="hu-HU" b="1" dirty="0"/>
              <a:t>Veszprém vármegyében 2025. évben az átadott </a:t>
            </a:r>
            <a:r>
              <a:rPr lang="hu-HU" b="1" dirty="0" err="1"/>
              <a:t>opt-out</a:t>
            </a:r>
            <a:r>
              <a:rPr lang="hu-HU" b="1" dirty="0"/>
              <a:t> ügyek aránya 67%, országosan a 2. legmagasabb arány.</a:t>
            </a:r>
          </a:p>
          <a:p>
            <a:endParaRPr lang="hu-HU" dirty="0"/>
          </a:p>
        </p:txBody>
      </p:sp>
    </p:spTree>
    <p:extLst>
      <p:ext uri="{BB962C8B-B14F-4D97-AF65-F5344CB8AC3E}">
        <p14:creationId xmlns:p14="http://schemas.microsoft.com/office/powerpoint/2010/main" val="3387036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Áldozatok elérése – </a:t>
            </a:r>
            <a:r>
              <a:rPr lang="hu-HU" dirty="0" err="1"/>
              <a:t>opt-in</a:t>
            </a:r>
            <a:endParaRPr lang="hu-HU" dirty="0"/>
          </a:p>
        </p:txBody>
      </p:sp>
      <p:sp>
        <p:nvSpPr>
          <p:cNvPr id="3" name="Tartalom helye 2"/>
          <p:cNvSpPr>
            <a:spLocks noGrp="1"/>
          </p:cNvSpPr>
          <p:nvPr>
            <p:ph idx="1"/>
          </p:nvPr>
        </p:nvSpPr>
        <p:spPr/>
        <p:txBody>
          <a:bodyPr/>
          <a:lstStyle/>
          <a:p>
            <a:r>
              <a:rPr lang="hu-HU" dirty="0"/>
              <a:t>Személyesen Veszprémben, Siófokon</a:t>
            </a:r>
          </a:p>
          <a:p>
            <a:r>
              <a:rPr lang="hu-HU" dirty="0"/>
              <a:t>Telefonon </a:t>
            </a:r>
          </a:p>
          <a:p>
            <a:r>
              <a:rPr lang="hu-HU" dirty="0"/>
              <a:t>E-mailben</a:t>
            </a:r>
          </a:p>
          <a:p>
            <a:r>
              <a:rPr lang="hu-HU" dirty="0"/>
              <a:t>Áldozatsegítő Vonalakon</a:t>
            </a:r>
          </a:p>
          <a:p>
            <a:r>
              <a:rPr lang="hu-HU" dirty="0"/>
              <a:t>Kártya - elérhetőségek</a:t>
            </a:r>
          </a:p>
        </p:txBody>
      </p:sp>
    </p:spTree>
    <p:extLst>
      <p:ext uri="{BB962C8B-B14F-4D97-AF65-F5344CB8AC3E}">
        <p14:creationId xmlns:p14="http://schemas.microsoft.com/office/powerpoint/2010/main" val="3684000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a:t>Áldozatsegítő szolgáltatások</a:t>
            </a:r>
            <a:endParaRPr dirty="0"/>
          </a:p>
        </p:txBody>
      </p:sp>
      <p:sp>
        <p:nvSpPr>
          <p:cNvPr id="3" name="Content Placeholder 2"/>
          <p:cNvSpPr>
            <a:spLocks noGrp="1"/>
          </p:cNvSpPr>
          <p:nvPr>
            <p:ph idx="1"/>
          </p:nvPr>
        </p:nvSpPr>
        <p:spPr/>
        <p:txBody>
          <a:bodyPr>
            <a:normAutofit fontScale="85000" lnSpcReduction="10000"/>
          </a:bodyPr>
          <a:lstStyle/>
          <a:p>
            <a:pPr marL="0" indent="0">
              <a:buNone/>
            </a:pPr>
            <a:endParaRPr lang="hu-HU" dirty="0"/>
          </a:p>
          <a:p>
            <a:r>
              <a:rPr lang="hu-HU" sz="2000" dirty="0"/>
              <a:t>Gyors, hatékony, személyre szabott, ingyenes segítség, többségében nem függ a szociális körülményektől. „</a:t>
            </a:r>
            <a:r>
              <a:rPr lang="hu-HU" sz="2000" dirty="0" err="1"/>
              <a:t>Bis</a:t>
            </a:r>
            <a:r>
              <a:rPr lang="hu-HU" sz="2000" dirty="0"/>
              <a:t> </a:t>
            </a:r>
            <a:r>
              <a:rPr lang="hu-HU" sz="2000" dirty="0" err="1"/>
              <a:t>dat</a:t>
            </a:r>
            <a:r>
              <a:rPr lang="hu-HU" sz="2000" dirty="0"/>
              <a:t>, </a:t>
            </a:r>
            <a:r>
              <a:rPr lang="hu-HU" sz="2000" dirty="0" err="1"/>
              <a:t>qui</a:t>
            </a:r>
            <a:r>
              <a:rPr lang="hu-HU" sz="2000" dirty="0"/>
              <a:t> </a:t>
            </a:r>
            <a:r>
              <a:rPr lang="hu-HU" sz="2000" dirty="0" err="1"/>
              <a:t>cito</a:t>
            </a:r>
            <a:r>
              <a:rPr lang="hu-HU" sz="2000" dirty="0"/>
              <a:t> </a:t>
            </a:r>
            <a:r>
              <a:rPr lang="hu-HU" sz="2000" dirty="0" err="1"/>
              <a:t>dat</a:t>
            </a:r>
            <a:r>
              <a:rPr lang="hu-HU" sz="2000" dirty="0"/>
              <a:t>”</a:t>
            </a:r>
          </a:p>
          <a:p>
            <a:r>
              <a:rPr lang="hu-HU" sz="2000" dirty="0"/>
              <a:t>Érdekérvényesítés</a:t>
            </a:r>
          </a:p>
          <a:p>
            <a:pPr lvl="1"/>
            <a:r>
              <a:rPr lang="hu-HU" sz="2000" dirty="0"/>
              <a:t>Tájékoztatás (eljárásbeli jogok, elérhetőségek, támogatások, ellátások, ismételt áldozattá válás elkerülése).</a:t>
            </a:r>
          </a:p>
          <a:p>
            <a:pPr lvl="1"/>
            <a:r>
              <a:rPr lang="hu-HU" sz="2000" dirty="0"/>
              <a:t>Jogi segítségnyújtás</a:t>
            </a:r>
          </a:p>
          <a:p>
            <a:pPr lvl="1"/>
            <a:r>
              <a:rPr lang="hu-HU" sz="2000" dirty="0"/>
              <a:t>Érzelmi segítségnyújtás célja a lelki egyensúlyi állapot kialakítása (feszültség csökkentése, érzelmi biztonság légkörének megteremtése, jelentkező feszültség vagy negatív érzelmek kiadásának, levezetésének biztosítása, probléma tárgyilagos megfogalmazása, valóság elfogadtatása, megoldáshoz vezető lépések közös megkeresése, az áldozat ezek irányába történő elmozdítása.</a:t>
            </a:r>
          </a:p>
          <a:p>
            <a:pPr lvl="1"/>
            <a:r>
              <a:rPr lang="hu-HU" sz="2000" dirty="0"/>
              <a:t>Tolmácsolási, fordítási segítség</a:t>
            </a:r>
          </a:p>
          <a:p>
            <a:pPr lvl="1"/>
            <a:r>
              <a:rPr lang="hu-HU" sz="2000" dirty="0"/>
              <a:t>Egyéb (segítségnyújtás nyomtatványok kitöltésében pl. APS; más szervek- együttműködő partnerek bevonása; átmeneti elhelyezés menekítés esetén).</a:t>
            </a:r>
          </a:p>
          <a:p>
            <a:pPr lvl="1"/>
            <a:endParaRPr lang="hu-HU" dirty="0"/>
          </a:p>
          <a:p>
            <a:pPr marL="0" indent="0">
              <a:buNone/>
            </a:pPr>
            <a:endParaRPr lang="hu-HU" dirty="0"/>
          </a:p>
          <a:p>
            <a:endParaRPr lang="hu-HU" dirty="0"/>
          </a:p>
          <a:p>
            <a:endParaRPr lang="hu-HU" dirty="0"/>
          </a:p>
          <a:p>
            <a:pPr marL="0" indent="0">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Áldozatsegítő szolgáltatások</a:t>
            </a:r>
          </a:p>
        </p:txBody>
      </p:sp>
      <p:sp>
        <p:nvSpPr>
          <p:cNvPr id="3" name="Tartalom helye 2"/>
          <p:cNvSpPr>
            <a:spLocks noGrp="1"/>
          </p:cNvSpPr>
          <p:nvPr>
            <p:ph idx="1"/>
          </p:nvPr>
        </p:nvSpPr>
        <p:spPr/>
        <p:txBody>
          <a:bodyPr>
            <a:normAutofit fontScale="92500" lnSpcReduction="20000"/>
          </a:bodyPr>
          <a:lstStyle/>
          <a:p>
            <a:r>
              <a:rPr lang="hu-HU" dirty="0"/>
              <a:t>Segítő beszélgetés: elfogulatlan, türelmes, nyitott, megértő, bátorító empatikus; biztonságos és zavartalan körülmények biztosítása; ventilációs lehetőség; kéretlen és szakmaiatlan tanácsok, áldozathibáztatás mellőzése.</a:t>
            </a:r>
          </a:p>
          <a:p>
            <a:r>
              <a:rPr lang="hu-HU" dirty="0"/>
              <a:t>Pszichológus tanácsadás: egyéni krízisintervenció biztosítása; sértetti csoportok szervezése vezetése (veszteség feldolgozás); célja a trauma feldolgozásának segítése, nem terápia.</a:t>
            </a:r>
          </a:p>
          <a:p>
            <a:r>
              <a:rPr lang="hu-HU" dirty="0"/>
              <a:t> </a:t>
            </a:r>
            <a:r>
              <a:rPr lang="hu-HU" b="1" dirty="0"/>
              <a:t>Világjáték- </a:t>
            </a:r>
            <a:r>
              <a:rPr lang="hu-HU" b="1" dirty="0" err="1"/>
              <a:t>Polcz</a:t>
            </a:r>
            <a:r>
              <a:rPr lang="hu-HU" b="1" dirty="0"/>
              <a:t> </a:t>
            </a:r>
            <a:r>
              <a:rPr lang="hu-HU" b="1" dirty="0" err="1"/>
              <a:t>Alaine</a:t>
            </a:r>
            <a:r>
              <a:rPr lang="hu-HU" b="1" dirty="0"/>
              <a:t> – gyermekkorú áldozatok!</a:t>
            </a:r>
          </a:p>
          <a:p>
            <a:pPr marL="0" indent="0">
              <a:buNone/>
            </a:pPr>
            <a:endParaRPr lang="hu-HU" dirty="0"/>
          </a:p>
        </p:txBody>
      </p:sp>
    </p:spTree>
    <p:extLst>
      <p:ext uri="{BB962C8B-B14F-4D97-AF65-F5344CB8AC3E}">
        <p14:creationId xmlns:p14="http://schemas.microsoft.com/office/powerpoint/2010/main" val="34968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Áldozatsegítő szolgáltatások</a:t>
            </a:r>
          </a:p>
        </p:txBody>
      </p:sp>
      <p:sp>
        <p:nvSpPr>
          <p:cNvPr id="3" name="Tartalom helye 2"/>
          <p:cNvSpPr>
            <a:spLocks noGrp="1"/>
          </p:cNvSpPr>
          <p:nvPr>
            <p:ph idx="1"/>
          </p:nvPr>
        </p:nvSpPr>
        <p:spPr/>
        <p:txBody>
          <a:bodyPr>
            <a:normAutofit fontScale="85000" lnSpcReduction="20000"/>
          </a:bodyPr>
          <a:lstStyle/>
          <a:p>
            <a:pPr marL="0" indent="0">
              <a:buNone/>
            </a:pPr>
            <a:r>
              <a:rPr lang="hu-HU" sz="2800" dirty="0"/>
              <a:t>    </a:t>
            </a:r>
            <a:r>
              <a:rPr lang="hu-HU" sz="2800" b="1" dirty="0"/>
              <a:t>Azonnali pénzügyi segély</a:t>
            </a:r>
          </a:p>
          <a:p>
            <a:pPr marL="0" indent="0">
              <a:buNone/>
            </a:pPr>
            <a:endParaRPr lang="hu-HU" sz="2800" dirty="0"/>
          </a:p>
          <a:p>
            <a:pPr marL="457200" lvl="1" indent="0">
              <a:buNone/>
            </a:pPr>
            <a:r>
              <a:rPr lang="hu-HU" dirty="0"/>
              <a:t>Krízissegély, nem kártérítés. Méltányossági döntés.</a:t>
            </a:r>
          </a:p>
          <a:p>
            <a:pPr marL="457200" lvl="1" indent="0">
              <a:buNone/>
            </a:pPr>
            <a:r>
              <a:rPr lang="hu-HU" dirty="0"/>
              <a:t>Max. összege 2026-ban 286.967 Ft</a:t>
            </a:r>
          </a:p>
          <a:p>
            <a:pPr marL="457200" lvl="1" indent="0">
              <a:buNone/>
            </a:pPr>
            <a:endParaRPr lang="hu-HU" dirty="0"/>
          </a:p>
          <a:p>
            <a:pPr marL="457200" lvl="1" indent="0">
              <a:buNone/>
            </a:pPr>
            <a:r>
              <a:rPr lang="hu-HU" b="1" dirty="0"/>
              <a:t>Állami kárenyhítés</a:t>
            </a:r>
          </a:p>
          <a:p>
            <a:pPr marL="457200" lvl="1" indent="0">
              <a:buNone/>
            </a:pPr>
            <a:endParaRPr lang="hu-HU" b="1" dirty="0"/>
          </a:p>
          <a:p>
            <a:r>
              <a:rPr lang="hu-HU" sz="2800" dirty="0"/>
              <a:t>Szándékos személy elleni erőszakos bűncselekmény, amely következményeként az áldozat testi épsége, egészsége súlyosan károsodott</a:t>
            </a:r>
          </a:p>
          <a:p>
            <a:pPr marL="0" indent="0">
              <a:buNone/>
            </a:pPr>
            <a:r>
              <a:rPr lang="hu-HU" sz="2800" dirty="0"/>
              <a:t>Max. összege 2026-ban: 4.304.504 Ft</a:t>
            </a:r>
          </a:p>
          <a:p>
            <a:r>
              <a:rPr lang="hu-HU" sz="2800" dirty="0"/>
              <a:t>Áldozati igazolás: további szolgáltatások igénybevételéhez.</a:t>
            </a:r>
          </a:p>
          <a:p>
            <a:pPr marL="457200" lvl="1" indent="0">
              <a:buNone/>
            </a:pPr>
            <a:endParaRPr lang="hu-HU" sz="2000" dirty="0"/>
          </a:p>
          <a:p>
            <a:pPr marL="457200" lvl="1" indent="0">
              <a:buNone/>
            </a:pPr>
            <a:endParaRPr lang="hu-HU" sz="2000" dirty="0"/>
          </a:p>
          <a:p>
            <a:endParaRPr lang="hu-HU" sz="2000" dirty="0"/>
          </a:p>
        </p:txBody>
      </p:sp>
    </p:spTree>
    <p:extLst>
      <p:ext uri="{BB962C8B-B14F-4D97-AF65-F5344CB8AC3E}">
        <p14:creationId xmlns:p14="http://schemas.microsoft.com/office/powerpoint/2010/main" val="1366623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Vagyon elleni bűncselekmények</a:t>
            </a:r>
          </a:p>
        </p:txBody>
      </p:sp>
      <p:sp>
        <p:nvSpPr>
          <p:cNvPr id="3" name="Tartalom helye 2"/>
          <p:cNvSpPr>
            <a:spLocks noGrp="1"/>
          </p:cNvSpPr>
          <p:nvPr>
            <p:ph idx="1"/>
          </p:nvPr>
        </p:nvSpPr>
        <p:spPr/>
        <p:txBody>
          <a:bodyPr/>
          <a:lstStyle/>
          <a:p>
            <a:endParaRPr lang="hu-HU" dirty="0"/>
          </a:p>
          <a:p>
            <a:r>
              <a:rPr lang="hu-HU" dirty="0"/>
              <a:t>Leggyakrabban előforduló</a:t>
            </a:r>
          </a:p>
          <a:p>
            <a:r>
              <a:rPr lang="hu-HU" dirty="0"/>
              <a:t>Lopás</a:t>
            </a:r>
          </a:p>
          <a:p>
            <a:r>
              <a:rPr lang="hu-HU" dirty="0"/>
              <a:t>Csalás</a:t>
            </a:r>
          </a:p>
          <a:p>
            <a:r>
              <a:rPr lang="hu-HU" dirty="0"/>
              <a:t>Rongálás</a:t>
            </a:r>
          </a:p>
        </p:txBody>
      </p:sp>
    </p:spTree>
    <p:extLst>
      <p:ext uri="{BB962C8B-B14F-4D97-AF65-F5344CB8AC3E}">
        <p14:creationId xmlns:p14="http://schemas.microsoft.com/office/powerpoint/2010/main" val="996460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Online bűncselekmények</a:t>
            </a:r>
          </a:p>
        </p:txBody>
      </p:sp>
      <p:sp>
        <p:nvSpPr>
          <p:cNvPr id="3" name="Tartalom helye 2"/>
          <p:cNvSpPr>
            <a:spLocks noGrp="1"/>
          </p:cNvSpPr>
          <p:nvPr>
            <p:ph idx="1"/>
          </p:nvPr>
        </p:nvSpPr>
        <p:spPr/>
        <p:txBody>
          <a:bodyPr>
            <a:normAutofit fontScale="85000" lnSpcReduction="10000"/>
          </a:bodyPr>
          <a:lstStyle/>
          <a:p>
            <a:pPr marL="0" indent="0">
              <a:buNone/>
            </a:pPr>
            <a:r>
              <a:rPr lang="hu-HU" dirty="0"/>
              <a:t> </a:t>
            </a:r>
          </a:p>
          <a:p>
            <a:pPr marL="0" indent="0">
              <a:buNone/>
            </a:pPr>
            <a:r>
              <a:rPr lang="hu-HU" dirty="0"/>
              <a:t>„A digitális kultúra elhatalmasodásának gyorsasága ma már csak a kármentést teszi lehetővé, az informatikai eszközök és az információ </a:t>
            </a:r>
            <a:r>
              <a:rPr lang="hu-HU" dirty="0" err="1"/>
              <a:t>szűretlensége</a:t>
            </a:r>
            <a:r>
              <a:rPr lang="hu-HU" dirty="0"/>
              <a:t> miatt előálló egészségi és kapcsolati zavarok elérték a betegségi fokot, magas gyakoriságú szer- (drog, gyógyszer) és eszköz- (játék) függőségi betegséget generálva. A szorongásos és pánikzavarok és a depresszió, ön- és társkárosító agresszivitás és a </a:t>
            </a:r>
            <a:r>
              <a:rPr lang="hu-HU" dirty="0" err="1"/>
              <a:t>szuicid</a:t>
            </a:r>
            <a:r>
              <a:rPr lang="hu-HU" dirty="0"/>
              <a:t> kísérletek és befejezett tettek statisztikai gyakoriságában Európában élen járunk”. Második félidő (</a:t>
            </a:r>
            <a:r>
              <a:rPr lang="hu-HU" dirty="0" err="1"/>
              <a:t>Bagdy</a:t>
            </a:r>
            <a:r>
              <a:rPr lang="hu-HU" dirty="0"/>
              <a:t> Emőke)</a:t>
            </a:r>
          </a:p>
        </p:txBody>
      </p:sp>
    </p:spTree>
    <p:extLst>
      <p:ext uri="{BB962C8B-B14F-4D97-AF65-F5344CB8AC3E}">
        <p14:creationId xmlns:p14="http://schemas.microsoft.com/office/powerpoint/2010/main" val="2696036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Online bűncselekmények</a:t>
            </a:r>
          </a:p>
        </p:txBody>
      </p:sp>
      <p:sp>
        <p:nvSpPr>
          <p:cNvPr id="3" name="Tartalom helye 2"/>
          <p:cNvSpPr>
            <a:spLocks noGrp="1"/>
          </p:cNvSpPr>
          <p:nvPr>
            <p:ph idx="1"/>
          </p:nvPr>
        </p:nvSpPr>
        <p:spPr/>
        <p:txBody>
          <a:bodyPr/>
          <a:lstStyle/>
          <a:p>
            <a:r>
              <a:rPr lang="hu-HU" dirty="0"/>
              <a:t>Az érzelmek felülírják a józan észt, </a:t>
            </a:r>
            <a:r>
              <a:rPr lang="hu-HU" b="1" dirty="0"/>
              <a:t>mindenki </a:t>
            </a:r>
            <a:r>
              <a:rPr lang="hu-HU" dirty="0"/>
              <a:t>lehet csalás áldozata. Érzelmi manipuláció, bizalomépítés</a:t>
            </a:r>
          </a:p>
          <a:p>
            <a:r>
              <a:rPr lang="hu-HU" dirty="0"/>
              <a:t>Romantikus hiedelemvilág – filmek, olvasmányok révén</a:t>
            </a:r>
          </a:p>
          <a:p>
            <a:r>
              <a:rPr lang="hu-HU" dirty="0"/>
              <a:t>Rizikó tényezők – szorongó, középkorú/idős hölgyek, extrovertáltak, ingerkeresők, valamilyen hiányban élők </a:t>
            </a:r>
          </a:p>
        </p:txBody>
      </p:sp>
    </p:spTree>
    <p:extLst>
      <p:ext uri="{BB962C8B-B14F-4D97-AF65-F5344CB8AC3E}">
        <p14:creationId xmlns:p14="http://schemas.microsoft.com/office/powerpoint/2010/main" val="971908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Internetes csalások</a:t>
            </a:r>
          </a:p>
        </p:txBody>
      </p:sp>
      <p:sp>
        <p:nvSpPr>
          <p:cNvPr id="3" name="Tartalom helye 2"/>
          <p:cNvSpPr>
            <a:spLocks noGrp="1"/>
          </p:cNvSpPr>
          <p:nvPr>
            <p:ph idx="1"/>
          </p:nvPr>
        </p:nvSpPr>
        <p:spPr/>
        <p:txBody>
          <a:bodyPr/>
          <a:lstStyle/>
          <a:p>
            <a:r>
              <a:rPr lang="hu-HU" dirty="0"/>
              <a:t>Banki ügyintézőnek kiadott elkövetés</a:t>
            </a:r>
          </a:p>
          <a:p>
            <a:r>
              <a:rPr lang="hu-HU" dirty="0"/>
              <a:t>Távoli hozzáférést biztosító programok</a:t>
            </a:r>
          </a:p>
          <a:p>
            <a:r>
              <a:rPr lang="hu-HU" dirty="0"/>
              <a:t>Befektetési csalások</a:t>
            </a:r>
          </a:p>
          <a:p>
            <a:r>
              <a:rPr lang="hu-HU" dirty="0"/>
              <a:t>IA felhasználásával elkövetett csalások</a:t>
            </a:r>
          </a:p>
          <a:p>
            <a:r>
              <a:rPr lang="hu-HU" dirty="0"/>
              <a:t>Romantikus csalások</a:t>
            </a:r>
          </a:p>
        </p:txBody>
      </p:sp>
    </p:spTree>
    <p:extLst>
      <p:ext uri="{BB962C8B-B14F-4D97-AF65-F5344CB8AC3E}">
        <p14:creationId xmlns:p14="http://schemas.microsoft.com/office/powerpoint/2010/main" val="1328836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KiberPajzs</a:t>
            </a:r>
            <a:endParaRPr lang="hu-HU" dirty="0"/>
          </a:p>
        </p:txBody>
      </p:sp>
      <p:sp>
        <p:nvSpPr>
          <p:cNvPr id="3" name="Tartalom helye 2"/>
          <p:cNvSpPr>
            <a:spLocks noGrp="1"/>
          </p:cNvSpPr>
          <p:nvPr>
            <p:ph idx="1"/>
          </p:nvPr>
        </p:nvSpPr>
        <p:spPr/>
        <p:txBody>
          <a:bodyPr/>
          <a:lstStyle/>
          <a:p>
            <a:r>
              <a:rPr lang="hu-HU" sz="2400" dirty="0"/>
              <a:t>Együttműködés - információ átadás</a:t>
            </a:r>
          </a:p>
          <a:p>
            <a:r>
              <a:rPr lang="hu-HU" sz="2400" dirty="0"/>
              <a:t>„Utalásőr” OTP Bank új biztonsági funkciója</a:t>
            </a:r>
          </a:p>
          <a:p>
            <a:r>
              <a:rPr lang="hu-HU" sz="2400" dirty="0" err="1"/>
              <a:t>AI-törvények</a:t>
            </a:r>
            <a:r>
              <a:rPr lang="hu-HU" sz="2400" dirty="0"/>
              <a:t> készülőben</a:t>
            </a:r>
          </a:p>
          <a:p>
            <a:r>
              <a:rPr lang="hu-HU" sz="2400" dirty="0"/>
              <a:t>MNB-kisfilmek figyelemfelhívás az adathalászat veszélyeire</a:t>
            </a:r>
          </a:p>
          <a:p>
            <a:r>
              <a:rPr lang="hu-HU" sz="2400" dirty="0"/>
              <a:t>MNB szigorítások: a bankok viseljék a kárt, amennyiben nem alkalmaztak megfelelő ügyfél-hitelesítést; a bankok kárfelelősségének kiterjesztése, amennyiben a bank nevében bírják rá az ügyfelet a fizetés kezdeményezésére</a:t>
            </a:r>
          </a:p>
          <a:p>
            <a:r>
              <a:rPr lang="hu-HU" sz="2400" dirty="0"/>
              <a:t>MNB vezetői körlevél</a:t>
            </a:r>
          </a:p>
          <a:p>
            <a:pPr marL="0" indent="0">
              <a:buNone/>
            </a:pPr>
            <a:endParaRPr lang="hu-HU" sz="2400" dirty="0"/>
          </a:p>
          <a:p>
            <a:endParaRPr lang="hu-HU" dirty="0"/>
          </a:p>
        </p:txBody>
      </p:sp>
    </p:spTree>
    <p:extLst>
      <p:ext uri="{BB962C8B-B14F-4D97-AF65-F5344CB8AC3E}">
        <p14:creationId xmlns:p14="http://schemas.microsoft.com/office/powerpoint/2010/main" val="3237706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a:t>Hozzátartozók közötti</a:t>
            </a:r>
            <a:r>
              <a:rPr dirty="0"/>
              <a:t> </a:t>
            </a:r>
            <a:r>
              <a:rPr dirty="0" err="1"/>
              <a:t>erőszak</a:t>
            </a:r>
            <a:endParaRPr dirty="0"/>
          </a:p>
        </p:txBody>
      </p:sp>
      <p:sp>
        <p:nvSpPr>
          <p:cNvPr id="3" name="Content Placeholder 2"/>
          <p:cNvSpPr>
            <a:spLocks noGrp="1"/>
          </p:cNvSpPr>
          <p:nvPr>
            <p:ph idx="1"/>
          </p:nvPr>
        </p:nvSpPr>
        <p:spPr/>
        <p:txBody>
          <a:bodyPr>
            <a:normAutofit/>
          </a:bodyPr>
          <a:lstStyle/>
          <a:p>
            <a:pPr marL="0" indent="0">
              <a:buNone/>
            </a:pPr>
            <a:r>
              <a:rPr dirty="0"/>
              <a:t>• </a:t>
            </a:r>
            <a:r>
              <a:rPr sz="2400" dirty="0" err="1"/>
              <a:t>Krízisközpontok</a:t>
            </a:r>
            <a:r>
              <a:rPr sz="2400" dirty="0"/>
              <a:t> és </a:t>
            </a:r>
            <a:r>
              <a:rPr sz="2400" dirty="0" err="1"/>
              <a:t>menedékhelyek</a:t>
            </a:r>
            <a:r>
              <a:rPr lang="hu-HU" sz="2400" dirty="0"/>
              <a:t> - OKIT</a:t>
            </a:r>
            <a:endParaRPr sz="2400" dirty="0"/>
          </a:p>
          <a:p>
            <a:pPr marL="0" indent="0">
              <a:buNone/>
            </a:pPr>
            <a:r>
              <a:rPr sz="2400" dirty="0"/>
              <a:t>• Jogi </a:t>
            </a:r>
            <a:r>
              <a:rPr sz="2400" dirty="0" err="1"/>
              <a:t>védelem</a:t>
            </a:r>
            <a:r>
              <a:rPr sz="2400" dirty="0"/>
              <a:t> (pl. </a:t>
            </a:r>
            <a:r>
              <a:rPr sz="2400" dirty="0" err="1"/>
              <a:t>távoltartási</a:t>
            </a:r>
            <a:r>
              <a:rPr sz="2400" dirty="0"/>
              <a:t> </a:t>
            </a:r>
            <a:r>
              <a:rPr sz="2400" dirty="0" err="1"/>
              <a:t>végzés</a:t>
            </a:r>
            <a:r>
              <a:rPr lang="hu-HU" sz="2400" dirty="0"/>
              <a:t>, jogi segítségnyújtás, jelzés a családvédelmi koordinációért felelős jegyzők felé – a jelzések száma nőtt</a:t>
            </a:r>
            <a:r>
              <a:rPr sz="2400" dirty="0"/>
              <a:t>)</a:t>
            </a:r>
            <a:r>
              <a:rPr lang="hu-HU" sz="2400" dirty="0"/>
              <a:t>. 2025. évben 2244 jelzés </a:t>
            </a:r>
          </a:p>
          <a:p>
            <a:r>
              <a:rPr lang="hu-HU" sz="2400" dirty="0"/>
              <a:t>Kiskorúak védelmében 1407 jelzés</a:t>
            </a:r>
            <a:endParaRPr sz="2400" dirty="0"/>
          </a:p>
          <a:p>
            <a:pPr marL="0" indent="0">
              <a:buNone/>
            </a:pPr>
            <a:r>
              <a:rPr sz="2400" dirty="0"/>
              <a:t>• </a:t>
            </a:r>
            <a:r>
              <a:rPr lang="hu-HU" sz="2400" dirty="0"/>
              <a:t>Anyagi </a:t>
            </a:r>
            <a:r>
              <a:rPr sz="2400" dirty="0" err="1"/>
              <a:t>segítség</a:t>
            </a:r>
            <a:r>
              <a:rPr lang="hu-HU" sz="2400" dirty="0"/>
              <a:t>, érzelmi,</a:t>
            </a:r>
            <a:r>
              <a:rPr sz="2400" dirty="0"/>
              <a:t> </a:t>
            </a:r>
            <a:r>
              <a:rPr sz="2400" dirty="0" err="1"/>
              <a:t>pszichológiai</a:t>
            </a:r>
            <a:r>
              <a:rPr sz="2400" dirty="0"/>
              <a:t> </a:t>
            </a:r>
            <a:r>
              <a:rPr sz="2400" dirty="0" err="1"/>
              <a:t>támogatás</a:t>
            </a:r>
            <a:endParaRPr sz="2400" dirty="0"/>
          </a:p>
          <a:p>
            <a:pPr marL="0" indent="0">
              <a:buNone/>
            </a:pPr>
            <a:r>
              <a:rPr sz="2400" dirty="0"/>
              <a:t>• </a:t>
            </a:r>
            <a:r>
              <a:rPr sz="2400" dirty="0" err="1"/>
              <a:t>Hosszú</a:t>
            </a:r>
            <a:r>
              <a:rPr sz="2400" dirty="0"/>
              <a:t> </a:t>
            </a:r>
            <a:r>
              <a:rPr sz="2400" dirty="0" err="1"/>
              <a:t>távú</a:t>
            </a:r>
            <a:r>
              <a:rPr sz="2400" dirty="0"/>
              <a:t> </a:t>
            </a:r>
            <a:r>
              <a:rPr sz="2400" dirty="0" err="1"/>
              <a:t>rehabilitáció</a:t>
            </a:r>
            <a:r>
              <a:rPr lang="hu-HU" sz="2400" dirty="0"/>
              <a:t>- kapcsolatrendszeren keresztül</a:t>
            </a:r>
          </a:p>
          <a:p>
            <a:r>
              <a:rPr lang="hu-HU" sz="2400" dirty="0"/>
              <a:t>Tanúvédelem - bíróságokkal együttműködve</a:t>
            </a:r>
            <a:endParaRPr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69BE96D-E28F-4FE3-97B1-A60CD37E2603}"/>
              </a:ext>
            </a:extLst>
          </p:cNvPr>
          <p:cNvSpPr>
            <a:spLocks noGrp="1"/>
          </p:cNvSpPr>
          <p:nvPr>
            <p:ph type="title"/>
          </p:nvPr>
        </p:nvSpPr>
        <p:spPr/>
        <p:txBody>
          <a:bodyPr/>
          <a:lstStyle/>
          <a:p>
            <a:r>
              <a:rPr lang="hu-HU" dirty="0"/>
              <a:t>Távoltartás célja és formái</a:t>
            </a:r>
          </a:p>
        </p:txBody>
      </p:sp>
      <p:sp>
        <p:nvSpPr>
          <p:cNvPr id="3" name="Tartalom helye 2">
            <a:extLst>
              <a:ext uri="{FF2B5EF4-FFF2-40B4-BE49-F238E27FC236}">
                <a16:creationId xmlns:a16="http://schemas.microsoft.com/office/drawing/2014/main" id="{99A11075-6959-40DA-8CC9-F584DD5869C3}"/>
              </a:ext>
            </a:extLst>
          </p:cNvPr>
          <p:cNvSpPr>
            <a:spLocks noGrp="1"/>
          </p:cNvSpPr>
          <p:nvPr>
            <p:ph idx="1"/>
          </p:nvPr>
        </p:nvSpPr>
        <p:spPr/>
        <p:txBody>
          <a:bodyPr>
            <a:normAutofit/>
          </a:bodyPr>
          <a:lstStyle/>
          <a:p>
            <a:pPr marL="0" indent="0">
              <a:buNone/>
            </a:pPr>
            <a:r>
              <a:rPr lang="hu-HU" dirty="0"/>
              <a:t>•	Cél:</a:t>
            </a:r>
          </a:p>
          <a:p>
            <a:pPr lvl="1"/>
            <a:r>
              <a:rPr lang="hu-HU" dirty="0"/>
              <a:t>Sérthetetlenség biztosítása</a:t>
            </a:r>
          </a:p>
          <a:p>
            <a:pPr lvl="1"/>
            <a:r>
              <a:rPr lang="hu-HU" dirty="0"/>
              <a:t>Bűnismétlés megelőzése</a:t>
            </a:r>
          </a:p>
          <a:p>
            <a:pPr marL="0" indent="0">
              <a:buNone/>
            </a:pPr>
            <a:r>
              <a:rPr lang="hu-HU" dirty="0"/>
              <a:t>•	Fő formák:</a:t>
            </a:r>
          </a:p>
          <a:p>
            <a:pPr lvl="1"/>
            <a:r>
              <a:rPr lang="hu-HU" dirty="0"/>
              <a:t>Ideiglenes megelőző távoltartás</a:t>
            </a:r>
          </a:p>
          <a:p>
            <a:pPr lvl="1"/>
            <a:r>
              <a:rPr lang="hu-HU" dirty="0"/>
              <a:t>Megelőző távoltartás</a:t>
            </a:r>
          </a:p>
          <a:p>
            <a:pPr lvl="1"/>
            <a:r>
              <a:rPr lang="hu-HU" dirty="0"/>
              <a:t>Büntetőeljárásban elrendelt távoltartás</a:t>
            </a:r>
          </a:p>
          <a:p>
            <a:pPr lvl="1"/>
            <a:r>
              <a:rPr lang="hu-HU" b="1" dirty="0"/>
              <a:t>Elítélttel szembeni távoltartás</a:t>
            </a:r>
          </a:p>
          <a:p>
            <a:endParaRPr lang="hu-HU" dirty="0"/>
          </a:p>
        </p:txBody>
      </p:sp>
    </p:spTree>
    <p:extLst>
      <p:ext uri="{BB962C8B-B14F-4D97-AF65-F5344CB8AC3E}">
        <p14:creationId xmlns:p14="http://schemas.microsoft.com/office/powerpoint/2010/main" val="297562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69BE96D-E28F-4FE3-97B1-A60CD37E2603}"/>
              </a:ext>
            </a:extLst>
          </p:cNvPr>
          <p:cNvSpPr>
            <a:spLocks noGrp="1"/>
          </p:cNvSpPr>
          <p:nvPr>
            <p:ph type="title"/>
          </p:nvPr>
        </p:nvSpPr>
        <p:spPr/>
        <p:txBody>
          <a:bodyPr/>
          <a:lstStyle/>
          <a:p>
            <a:r>
              <a:rPr lang="hu-HU" dirty="0"/>
              <a:t>Elítélttel szembeni távoltartás</a:t>
            </a:r>
          </a:p>
        </p:txBody>
      </p:sp>
      <p:sp>
        <p:nvSpPr>
          <p:cNvPr id="3" name="Tartalom helye 2">
            <a:extLst>
              <a:ext uri="{FF2B5EF4-FFF2-40B4-BE49-F238E27FC236}">
                <a16:creationId xmlns:a16="http://schemas.microsoft.com/office/drawing/2014/main" id="{99A11075-6959-40DA-8CC9-F584DD5869C3}"/>
              </a:ext>
            </a:extLst>
          </p:cNvPr>
          <p:cNvSpPr>
            <a:spLocks noGrp="1"/>
          </p:cNvSpPr>
          <p:nvPr>
            <p:ph idx="1"/>
          </p:nvPr>
        </p:nvSpPr>
        <p:spPr>
          <a:xfrm>
            <a:off x="317500" y="1600200"/>
            <a:ext cx="8407400" cy="4525963"/>
          </a:xfrm>
        </p:spPr>
        <p:txBody>
          <a:bodyPr>
            <a:normAutofit/>
          </a:bodyPr>
          <a:lstStyle/>
          <a:p>
            <a:pPr marL="0" indent="0">
              <a:buNone/>
            </a:pPr>
            <a:r>
              <a:rPr lang="hu-HU" sz="2750" dirty="0"/>
              <a:t>•	Jogerős ítélet után alkalmazható</a:t>
            </a:r>
          </a:p>
          <a:p>
            <a:pPr marL="0" indent="0">
              <a:buNone/>
            </a:pPr>
            <a:r>
              <a:rPr lang="hu-HU" sz="2750" dirty="0"/>
              <a:t>•	Bíróság kötelezően elrendeli bizonyos esetekben</a:t>
            </a:r>
          </a:p>
          <a:p>
            <a:pPr marL="0" indent="0">
              <a:buNone/>
            </a:pPr>
            <a:r>
              <a:rPr lang="hu-HU" sz="2750" dirty="0"/>
              <a:t>•	Cél:</a:t>
            </a:r>
          </a:p>
          <a:p>
            <a:pPr lvl="1"/>
            <a:r>
              <a:rPr lang="hu-HU" sz="2750" dirty="0"/>
              <a:t>Védelem a szabadulás után is</a:t>
            </a:r>
          </a:p>
          <a:p>
            <a:pPr marL="0" indent="0">
              <a:buNone/>
            </a:pPr>
            <a:r>
              <a:rPr lang="hu-HU" sz="2750" dirty="0"/>
              <a:t>•	Kötelezettségek:</a:t>
            </a:r>
          </a:p>
          <a:p>
            <a:pPr lvl="1"/>
            <a:r>
              <a:rPr lang="hu-HU" sz="2750" dirty="0"/>
              <a:t>Távolságtartás</a:t>
            </a:r>
          </a:p>
          <a:p>
            <a:pPr lvl="1"/>
            <a:r>
              <a:rPr lang="hu-HU" sz="2750" dirty="0"/>
              <a:t>Kapcsolatfelvétel tilalma</a:t>
            </a:r>
          </a:p>
          <a:p>
            <a:pPr marL="0" indent="0">
              <a:buNone/>
            </a:pPr>
            <a:r>
              <a:rPr lang="hu-HU" sz="2750" dirty="0"/>
              <a:t>•	Elektronikus nyomkövetés nem alkalmazható</a:t>
            </a:r>
          </a:p>
          <a:p>
            <a:endParaRPr lang="hu-HU" sz="2750" dirty="0"/>
          </a:p>
        </p:txBody>
      </p:sp>
    </p:spTree>
    <p:extLst>
      <p:ext uri="{BB962C8B-B14F-4D97-AF65-F5344CB8AC3E}">
        <p14:creationId xmlns:p14="http://schemas.microsoft.com/office/powerpoint/2010/main" val="155055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69BE96D-E28F-4FE3-97B1-A60CD37E2603}"/>
              </a:ext>
            </a:extLst>
          </p:cNvPr>
          <p:cNvSpPr>
            <a:spLocks noGrp="1"/>
          </p:cNvSpPr>
          <p:nvPr>
            <p:ph type="title"/>
          </p:nvPr>
        </p:nvSpPr>
        <p:spPr/>
        <p:txBody>
          <a:bodyPr/>
          <a:lstStyle/>
          <a:p>
            <a:r>
              <a:rPr lang="hu-HU" dirty="0"/>
              <a:t>Kiegészítő védelmi eszközök</a:t>
            </a:r>
          </a:p>
        </p:txBody>
      </p:sp>
      <p:sp>
        <p:nvSpPr>
          <p:cNvPr id="3" name="Tartalom helye 2">
            <a:extLst>
              <a:ext uri="{FF2B5EF4-FFF2-40B4-BE49-F238E27FC236}">
                <a16:creationId xmlns:a16="http://schemas.microsoft.com/office/drawing/2014/main" id="{99A11075-6959-40DA-8CC9-F584DD5869C3}"/>
              </a:ext>
            </a:extLst>
          </p:cNvPr>
          <p:cNvSpPr>
            <a:spLocks noGrp="1"/>
          </p:cNvSpPr>
          <p:nvPr>
            <p:ph idx="1"/>
          </p:nvPr>
        </p:nvSpPr>
        <p:spPr/>
        <p:txBody>
          <a:bodyPr/>
          <a:lstStyle/>
          <a:p>
            <a:pPr marL="0" indent="0">
              <a:buNone/>
            </a:pPr>
            <a:r>
              <a:rPr lang="hu-HU" dirty="0"/>
              <a:t>•	Elektronikus nyomkövető:</a:t>
            </a:r>
          </a:p>
          <a:p>
            <a:pPr lvl="1"/>
            <a:r>
              <a:rPr lang="hu-HU" dirty="0"/>
              <a:t>Távoltartás betartásának ellenőrzése</a:t>
            </a:r>
          </a:p>
          <a:p>
            <a:pPr marL="0" indent="0">
              <a:buNone/>
            </a:pPr>
            <a:r>
              <a:rPr lang="hu-HU" dirty="0"/>
              <a:t>•	Kapcsolatfelvétel elleni védelem:</a:t>
            </a:r>
          </a:p>
          <a:p>
            <a:pPr lvl="1"/>
            <a:r>
              <a:rPr lang="hu-HU" dirty="0"/>
              <a:t>Hatósági felszólítás az önkényes kapcsolatfelvétel megakadályozása érdekében</a:t>
            </a:r>
          </a:p>
          <a:p>
            <a:pPr marL="0" indent="0">
              <a:buNone/>
            </a:pPr>
            <a:r>
              <a:rPr lang="hu-HU" dirty="0"/>
              <a:t>•	Pártfogó felügyelet:</a:t>
            </a:r>
          </a:p>
          <a:p>
            <a:pPr lvl="1"/>
            <a:r>
              <a:rPr lang="hu-HU" dirty="0"/>
              <a:t>Kötelező hozzátartozó sérelmére elkövetett bűncselekménynél</a:t>
            </a:r>
          </a:p>
          <a:p>
            <a:endParaRPr lang="hu-HU" dirty="0"/>
          </a:p>
        </p:txBody>
      </p:sp>
    </p:spTree>
    <p:extLst>
      <p:ext uri="{BB962C8B-B14F-4D97-AF65-F5344CB8AC3E}">
        <p14:creationId xmlns:p14="http://schemas.microsoft.com/office/powerpoint/2010/main" val="2274487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69BE96D-E28F-4FE3-97B1-A60CD37E2603}"/>
              </a:ext>
            </a:extLst>
          </p:cNvPr>
          <p:cNvSpPr>
            <a:spLocks noGrp="1"/>
          </p:cNvSpPr>
          <p:nvPr>
            <p:ph type="title"/>
          </p:nvPr>
        </p:nvSpPr>
        <p:spPr/>
        <p:txBody>
          <a:bodyPr/>
          <a:lstStyle/>
          <a:p>
            <a:r>
              <a:rPr lang="hu-HU" dirty="0"/>
              <a:t>Áldozatvédelmi garanciák</a:t>
            </a:r>
          </a:p>
        </p:txBody>
      </p:sp>
      <p:sp>
        <p:nvSpPr>
          <p:cNvPr id="3" name="Tartalom helye 2">
            <a:extLst>
              <a:ext uri="{FF2B5EF4-FFF2-40B4-BE49-F238E27FC236}">
                <a16:creationId xmlns:a16="http://schemas.microsoft.com/office/drawing/2014/main" id="{99A11075-6959-40DA-8CC9-F584DD5869C3}"/>
              </a:ext>
            </a:extLst>
          </p:cNvPr>
          <p:cNvSpPr>
            <a:spLocks noGrp="1"/>
          </p:cNvSpPr>
          <p:nvPr>
            <p:ph idx="1"/>
          </p:nvPr>
        </p:nvSpPr>
        <p:spPr/>
        <p:txBody>
          <a:bodyPr/>
          <a:lstStyle/>
          <a:p>
            <a:pPr marL="0" indent="0">
              <a:buNone/>
            </a:pPr>
            <a:r>
              <a:rPr lang="hu-HU" dirty="0"/>
              <a:t>•	Értesítés az elkövető szabadulásáról</a:t>
            </a:r>
          </a:p>
          <a:p>
            <a:pPr marL="0" indent="0">
              <a:buNone/>
            </a:pPr>
            <a:r>
              <a:rPr lang="hu-HU" dirty="0"/>
              <a:t>•	Sértetti nyilatkozat lehetősége</a:t>
            </a:r>
          </a:p>
          <a:p>
            <a:pPr marL="0" indent="0">
              <a:buNone/>
            </a:pPr>
            <a:r>
              <a:rPr lang="hu-HU" dirty="0"/>
              <a:t>•	Védelmi tanúsítvány:</a:t>
            </a:r>
          </a:p>
          <a:p>
            <a:pPr lvl="1"/>
            <a:r>
              <a:rPr lang="hu-HU" dirty="0"/>
              <a:t>EU-n belüli elismerés</a:t>
            </a:r>
          </a:p>
          <a:p>
            <a:pPr marL="0" indent="0">
              <a:buNone/>
            </a:pPr>
            <a:r>
              <a:rPr lang="hu-HU" dirty="0"/>
              <a:t>•	Cél:</a:t>
            </a:r>
          </a:p>
          <a:p>
            <a:pPr lvl="1"/>
            <a:r>
              <a:rPr lang="hu-HU" dirty="0"/>
              <a:t>Áldozat biztonságának folyamatos biztosítása</a:t>
            </a:r>
          </a:p>
          <a:p>
            <a:endParaRPr lang="hu-HU" dirty="0"/>
          </a:p>
        </p:txBody>
      </p:sp>
    </p:spTree>
    <p:extLst>
      <p:ext uri="{BB962C8B-B14F-4D97-AF65-F5344CB8AC3E}">
        <p14:creationId xmlns:p14="http://schemas.microsoft.com/office/powerpoint/2010/main" val="1111350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err="1"/>
              <a:t>Jógyakorlatok</a:t>
            </a:r>
            <a:endParaRPr dirty="0"/>
          </a:p>
        </p:txBody>
      </p:sp>
      <p:sp>
        <p:nvSpPr>
          <p:cNvPr id="3" name="Content Placeholder 2"/>
          <p:cNvSpPr>
            <a:spLocks noGrp="1"/>
          </p:cNvSpPr>
          <p:nvPr>
            <p:ph idx="1"/>
          </p:nvPr>
        </p:nvSpPr>
        <p:spPr/>
        <p:txBody>
          <a:bodyPr>
            <a:normAutofit fontScale="92500" lnSpcReduction="10000"/>
          </a:bodyPr>
          <a:lstStyle/>
          <a:p>
            <a:pPr algn="just"/>
            <a:r>
              <a:rPr lang="hu-HU" sz="2600" dirty="0"/>
              <a:t>Együttműködési megállapodások száma 2025-ig:</a:t>
            </a:r>
          </a:p>
          <a:p>
            <a:pPr marL="0" indent="0" algn="just">
              <a:buNone/>
            </a:pPr>
            <a:r>
              <a:rPr lang="hu-HU" sz="2600" b="1" dirty="0"/>
              <a:t>     173 </a:t>
            </a:r>
            <a:r>
              <a:rPr lang="hu-HU" sz="2600" dirty="0"/>
              <a:t>összehangolt működés </a:t>
            </a:r>
          </a:p>
          <a:p>
            <a:pPr marL="0" indent="0">
              <a:buNone/>
            </a:pPr>
            <a:r>
              <a:rPr dirty="0"/>
              <a:t>• </a:t>
            </a:r>
            <a:r>
              <a:rPr lang="hu-HU" sz="2400" dirty="0"/>
              <a:t>NextGen Munkacsoport Veszprémi Önkormányzat</a:t>
            </a:r>
            <a:endParaRPr sz="2400" dirty="0"/>
          </a:p>
          <a:p>
            <a:pPr marL="0" indent="0">
              <a:buNone/>
            </a:pPr>
            <a:r>
              <a:rPr sz="2400" dirty="0"/>
              <a:t>• </a:t>
            </a:r>
            <a:r>
              <a:rPr sz="2400" dirty="0" err="1"/>
              <a:t>Átfogó</a:t>
            </a:r>
            <a:r>
              <a:rPr sz="2400" dirty="0"/>
              <a:t> </a:t>
            </a:r>
            <a:r>
              <a:rPr sz="2400" dirty="0" err="1"/>
              <a:t>bűnmegelőzési</a:t>
            </a:r>
            <a:r>
              <a:rPr sz="2400" dirty="0"/>
              <a:t> </a:t>
            </a:r>
            <a:r>
              <a:rPr sz="2400" dirty="0" err="1"/>
              <a:t>programok</a:t>
            </a:r>
            <a:endParaRPr sz="2400" dirty="0"/>
          </a:p>
          <a:p>
            <a:pPr marL="0" indent="0">
              <a:buNone/>
            </a:pPr>
            <a:r>
              <a:rPr sz="2400" dirty="0"/>
              <a:t>• </a:t>
            </a:r>
            <a:r>
              <a:rPr sz="2400" dirty="0" err="1"/>
              <a:t>Intézményi</a:t>
            </a:r>
            <a:r>
              <a:rPr sz="2400" dirty="0"/>
              <a:t> </a:t>
            </a:r>
            <a:r>
              <a:rPr sz="2400" dirty="0" err="1"/>
              <a:t>együttműködés</a:t>
            </a:r>
            <a:r>
              <a:rPr sz="2400" dirty="0"/>
              <a:t> és </a:t>
            </a:r>
            <a:r>
              <a:rPr sz="2400" dirty="0" err="1"/>
              <a:t>szakértői</a:t>
            </a:r>
            <a:r>
              <a:rPr sz="2400" dirty="0"/>
              <a:t> </a:t>
            </a:r>
            <a:r>
              <a:rPr sz="2400" dirty="0" err="1"/>
              <a:t>támogatás</a:t>
            </a:r>
            <a:r>
              <a:rPr lang="hu-HU" sz="2400" dirty="0"/>
              <a:t>   (</a:t>
            </a:r>
            <a:r>
              <a:rPr lang="hu-HU" sz="2400" dirty="0" err="1"/>
              <a:t>KiberPajzs</a:t>
            </a:r>
            <a:r>
              <a:rPr lang="hu-HU" sz="2400" dirty="0"/>
              <a:t>, tájékoztató füzet, EKAT rendszer)</a:t>
            </a:r>
          </a:p>
          <a:p>
            <a:r>
              <a:rPr lang="hu-HU" sz="2400" dirty="0"/>
              <a:t>Magyarország Mesterséges Intelligencia Stratégiája – Pannon Egyetem programjai </a:t>
            </a:r>
          </a:p>
          <a:p>
            <a:r>
              <a:rPr lang="hu-HU" sz="2400" dirty="0"/>
              <a:t>Kitelepülések- népszerűsítés </a:t>
            </a:r>
          </a:p>
          <a:p>
            <a:r>
              <a:rPr lang="hu-HU" sz="2400" dirty="0"/>
              <a:t>Európai Uniós együttműködések főként az emberkereskedelem áldozatainak segítése érdekében</a:t>
            </a:r>
          </a:p>
          <a:p>
            <a:r>
              <a:rPr lang="hu-HU" sz="2400" dirty="0"/>
              <a:t>Jogszabály-módosítások </a:t>
            </a:r>
          </a:p>
          <a:p>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Összegzés</a:t>
            </a:r>
            <a:endParaRPr dirty="0"/>
          </a:p>
        </p:txBody>
      </p:sp>
      <p:sp>
        <p:nvSpPr>
          <p:cNvPr id="3" name="Content Placeholder 2"/>
          <p:cNvSpPr>
            <a:spLocks noGrp="1"/>
          </p:cNvSpPr>
          <p:nvPr>
            <p:ph idx="1"/>
          </p:nvPr>
        </p:nvSpPr>
        <p:spPr/>
        <p:txBody>
          <a:bodyPr/>
          <a:lstStyle/>
          <a:p>
            <a:pPr marL="0" indent="0" algn="just">
              <a:buNone/>
            </a:pPr>
            <a:r>
              <a:rPr lang="hu-HU" dirty="0"/>
              <a:t>„</a:t>
            </a:r>
            <a:r>
              <a:rPr lang="hu-HU" sz="2800" dirty="0"/>
              <a:t>Keressük a magasabb értelmet, találjunk rá a küldetésünkre, életünk váljék szolgáló </a:t>
            </a:r>
            <a:r>
              <a:rPr lang="hu-HU" sz="2800" dirty="0" err="1"/>
              <a:t>öntranszcendáló</a:t>
            </a:r>
            <a:r>
              <a:rPr lang="hu-HU" sz="2800" dirty="0"/>
              <a:t> életté, teremtsünk a szenvedésből is értéket, vállaljuk a felelősséget, megküzdést, de tanuljuk meg a belenyugvást is; maradjunk méltó embervoltunkhoz és legyünk szeretetet adni tudó emberi lények”. </a:t>
            </a:r>
          </a:p>
          <a:p>
            <a:pPr marL="0" indent="0">
              <a:buNone/>
            </a:pPr>
            <a:r>
              <a:rPr lang="hu-HU" sz="2800" dirty="0" err="1"/>
              <a:t>Bagdy</a:t>
            </a:r>
            <a:r>
              <a:rPr lang="hu-HU" sz="2800" dirty="0"/>
              <a:t> Emőke</a:t>
            </a:r>
            <a:endParaRPr sz="2800" dirty="0"/>
          </a:p>
        </p:txBody>
      </p:sp>
    </p:spTree>
    <p:extLst>
      <p:ext uri="{BB962C8B-B14F-4D97-AF65-F5344CB8AC3E}">
        <p14:creationId xmlns:p14="http://schemas.microsoft.com/office/powerpoint/2010/main" val="1665642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681</TotalTime>
  <Words>1218</Words>
  <Application>Microsoft Office PowerPoint</Application>
  <PresentationFormat>Diavetítés a képernyőre (4:3 oldalarány)</PresentationFormat>
  <Paragraphs>177</Paragraphs>
  <Slides>31</Slides>
  <Notes>0</Notes>
  <HiddenSlides>0</HiddenSlides>
  <MMClips>1</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31</vt:i4>
      </vt:variant>
    </vt:vector>
  </HeadingPairs>
  <TitlesOfParts>
    <vt:vector size="34" baseType="lpstr">
      <vt:lpstr>Arial</vt:lpstr>
      <vt:lpstr>Calibri</vt:lpstr>
      <vt:lpstr>Office Theme</vt:lpstr>
      <vt:lpstr> </vt:lpstr>
      <vt:lpstr>Összegzés</vt:lpstr>
      <vt:lpstr>Pszichológiai és társadalmi következmények</vt:lpstr>
      <vt:lpstr>Az áldozat </vt:lpstr>
      <vt:lpstr>Áldozat</vt:lpstr>
      <vt:lpstr>Áldozat</vt:lpstr>
      <vt:lpstr>Az áldozatsegítés rendszere Igazságügyi Miniszter</vt:lpstr>
      <vt:lpstr>Az áldozatsegítés rendszere</vt:lpstr>
      <vt:lpstr>Áldozatsegítő Központok és Pontok</vt:lpstr>
      <vt:lpstr>Áldozatsegítő Központok és Pontok</vt:lpstr>
      <vt:lpstr>PowerPoint-bemutató</vt:lpstr>
      <vt:lpstr>PowerPoint-bemutató</vt:lpstr>
      <vt:lpstr>Áldozatsegítő munkatársak képzése</vt:lpstr>
      <vt:lpstr>Áldozatok elérése</vt:lpstr>
      <vt:lpstr>Opt-out ügyek</vt:lpstr>
      <vt:lpstr>Áldozatok elérése – opt-in</vt:lpstr>
      <vt:lpstr>Áldozatsegítő szolgáltatások</vt:lpstr>
      <vt:lpstr>Áldozatsegítő szolgáltatások</vt:lpstr>
      <vt:lpstr>Áldozatsegítő szolgáltatások</vt:lpstr>
      <vt:lpstr>Vagyon elleni bűncselekmények</vt:lpstr>
      <vt:lpstr>Online bűncselekmények</vt:lpstr>
      <vt:lpstr>Online bűncselekmények</vt:lpstr>
      <vt:lpstr>Internetes csalások</vt:lpstr>
      <vt:lpstr>KiberPajzs</vt:lpstr>
      <vt:lpstr>Hozzátartozók közötti erőszak</vt:lpstr>
      <vt:lpstr>Távoltartás célja és formái</vt:lpstr>
      <vt:lpstr>Elítélttel szembeni távoltartás</vt:lpstr>
      <vt:lpstr>Kiegészítő védelmi eszközök</vt:lpstr>
      <vt:lpstr>Áldozatvédelmi garanciák</vt:lpstr>
      <vt:lpstr>Jógyakorlatok</vt:lpstr>
      <vt:lpstr>Összegzés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Áldozatsegítés és Bűnmegelőzés</dc:title>
  <dc:subject/>
  <dc:creator>Illy Miklós</dc:creator>
  <cp:keywords/>
  <dc:description>generated using python-pptx</dc:description>
  <cp:lastModifiedBy>PE-VP N101</cp:lastModifiedBy>
  <cp:revision>134</cp:revision>
  <cp:lastPrinted>2025-05-06T08:33:56Z</cp:lastPrinted>
  <dcterms:created xsi:type="dcterms:W3CDTF">2013-01-27T09:14:16Z</dcterms:created>
  <dcterms:modified xsi:type="dcterms:W3CDTF">2026-05-09T06:52:05Z</dcterms:modified>
  <cp:category/>
</cp:coreProperties>
</file>